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303" r:id="rId7"/>
    <p:sldId id="291" r:id="rId8"/>
    <p:sldId id="290" r:id="rId9"/>
    <p:sldId id="262" r:id="rId10"/>
    <p:sldId id="263" r:id="rId11"/>
    <p:sldId id="274" r:id="rId12"/>
    <p:sldId id="294" r:id="rId13"/>
    <p:sldId id="295" r:id="rId14"/>
    <p:sldId id="296" r:id="rId15"/>
    <p:sldId id="280" r:id="rId16"/>
    <p:sldId id="281" r:id="rId17"/>
    <p:sldId id="282" r:id="rId18"/>
    <p:sldId id="283" r:id="rId19"/>
    <p:sldId id="264" r:id="rId20"/>
    <p:sldId id="265" r:id="rId21"/>
    <p:sldId id="268" r:id="rId22"/>
    <p:sldId id="269" r:id="rId23"/>
    <p:sldId id="270" r:id="rId24"/>
    <p:sldId id="301" r:id="rId25"/>
    <p:sldId id="292" r:id="rId26"/>
    <p:sldId id="289" r:id="rId27"/>
    <p:sldId id="288" r:id="rId28"/>
    <p:sldId id="302" r:id="rId29"/>
    <p:sldId id="299" r:id="rId30"/>
    <p:sldId id="300" r:id="rId31"/>
    <p:sldId id="285" r:id="rId32"/>
    <p:sldId id="297" r:id="rId33"/>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300"/>
    <a:srgbClr val="95C11F"/>
    <a:srgbClr val="00559C"/>
    <a:srgbClr val="732181"/>
    <a:srgbClr val="0085B6"/>
    <a:srgbClr val="BE1622"/>
    <a:srgbClr val="B9385B"/>
    <a:srgbClr val="7E1E18"/>
    <a:srgbClr val="A0C7A1"/>
    <a:srgbClr val="8B57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40" y="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13978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27720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4281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4387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61199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2431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28E347-DDB4-4B4E-959B-CA1F97A8BBE7}" type="datetimeFigureOut">
              <a:rPr lang="fr-FR" smtClean="0"/>
              <a:t>02/10/2024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1586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28E347-DDB4-4B4E-959B-CA1F97A8BBE7}" type="datetimeFigureOut">
              <a:rPr lang="fr-FR" smtClean="0"/>
              <a:t>02/10/2024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664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28E347-DDB4-4B4E-959B-CA1F97A8BBE7}" type="datetimeFigureOut">
              <a:rPr lang="fr-FR" smtClean="0"/>
              <a:t>02/10/2024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85329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2486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570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B28E347-DDB4-4B4E-959B-CA1F97A8BBE7}" type="datetimeFigureOut">
              <a:rPr lang="fr-FR" smtClean="0"/>
              <a:t>02/10/2024</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694022A-42C0-45AF-B093-E5A3A07644B5}" type="slidenum">
              <a:rPr lang="fr-FR" smtClean="0"/>
              <a:t>‹N°›</a:t>
            </a:fld>
            <a:endParaRPr lang="fr-FR"/>
          </a:p>
        </p:txBody>
      </p:sp>
    </p:spTree>
    <p:extLst>
      <p:ext uri="{BB962C8B-B14F-4D97-AF65-F5344CB8AC3E}">
        <p14:creationId xmlns:p14="http://schemas.microsoft.com/office/powerpoint/2010/main" val="366940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treprendre.service-public.fr/vosdroits/R40280" TargetMode="External"/><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 Id="rId4" Type="http://schemas.openxmlformats.org/officeDocument/2006/relationships/hyperlink" Target="https://www.service-public.fr/particuliers/vosdroits/F3213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ucapro.fr/"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nkedin.com/hom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lafabrique.uca.fr/horaires-et-localisations" TargetMode="External"/><Relationship Id="rId2" Type="http://schemas.openxmlformats.org/officeDocument/2006/relationships/hyperlink" Target="https://lafabrique.uca.fr/la-fabrique-1" TargetMode="External"/><Relationship Id="rId1" Type="http://schemas.openxmlformats.org/officeDocument/2006/relationships/slideLayout" Target="../slideLayouts/slideLayout1.xml"/><Relationship Id="rId4" Type="http://schemas.openxmlformats.org/officeDocument/2006/relationships/hyperlink" Target="mailto:Iafabrique.df@uca.f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uropass.europa.eu/fr/create-your-europass-cv" TargetMode="External"/><Relationship Id="rId2" Type="http://schemas.openxmlformats.org/officeDocument/2006/relationships/hyperlink" Target="https://www.readytogo.fr/"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lcc.uca.fr/lcc-stage-esup-stage-guide-saisie-convention" TargetMode="External"/><Relationship Id="rId2" Type="http://schemas.openxmlformats.org/officeDocument/2006/relationships/hyperlink" Target="https://lcc.uca.fr/professionnalisation/pole-relations-exterieures-et-internationales/date-butoir-pour-saisir-la-convention-de-stage" TargetMode="External"/><Relationship Id="rId1" Type="http://schemas.openxmlformats.org/officeDocument/2006/relationships/slideLayout" Target="../slideLayouts/slideLayout1.xml"/><Relationship Id="rId4" Type="http://schemas.openxmlformats.org/officeDocument/2006/relationships/hyperlink" Target="https://www.uca.fr/international/portail-de-mobilite-internationale-sortante-des-etudiants?ksession=1bb9dfb2-72ad-4e13-8689-0c9194cde7bb&amp;ksession=3d9e93e2-4666-419d-b291-aafa3d62e4b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pastel.diplomatie.gouv.fr/fildariane/dyn/public/login.html"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diplomatie.gouv.fr/fr/conseils-aux-voyageurs/conseils-par-pays-destination/"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uca.fr/international/mobilites-internationales-et-bourses/partir-a-l-etranger/je-suis-etudiant/beneficier-d-aides-financieres/bourse-de-la-region-auvergne-rhone-alpes-brmie" TargetMode="External"/><Relationship Id="rId2" Type="http://schemas.openxmlformats.org/officeDocument/2006/relationships/hyperlink" Target="https://www.uca.fr/international/mobilites-internationales-et-bourses/partir-a-l-etranger/je-suis-etudiant/beneficier-d-aides-financieres/bourse-ami-crous-ou-men-2020-21" TargetMode="External"/><Relationship Id="rId1" Type="http://schemas.openxmlformats.org/officeDocument/2006/relationships/slideLayout" Target="../slideLayouts/slideLayout1.xml"/><Relationship Id="rId5" Type="http://schemas.openxmlformats.org/officeDocument/2006/relationships/hyperlink" Target="https://lcc.uca.fr/professionnalisation/pole-relations-exterieures-et-internationales/bourses-stages-a-letranger/bourses-erasmus-stages-ufr-lcc/criteres-bourses-erasmus-stages-ufr-lcc" TargetMode="External"/><Relationship Id="rId4" Type="http://schemas.openxmlformats.org/officeDocument/2006/relationships/hyperlink" Target="https://www.uca.fr/international/mobilites-internationales-et-bourses/partir-a-l-etranger/je-suis-etudiant/beneficier-d-aides-financieres/bourse-de-la-ville-de-clermont-ferrand-202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uca.fr/formation/devenir-des-etudiants/master/master-langues-etrangeres-appliquees-ingenierie-de-projet-interculturel-et-international"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Guillaume%252EANDRIEUX%2540uca%252Efr" TargetMode="External"/><Relationship Id="rId2" Type="http://schemas.openxmlformats.org/officeDocument/2006/relationships/hyperlink" Target="https://lafabrique.uca.fr/"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uca.fr/formation/periode-de-cesure" TargetMode="External"/><Relationship Id="rId2" Type="http://schemas.openxmlformats.org/officeDocument/2006/relationships/hyperlink" Target="https://www.france-education-international.fr/partir-letranger/devenir-assistant-de-langue-francaise-letranger?langue=fr" TargetMode="External"/><Relationship Id="rId1" Type="http://schemas.openxmlformats.org/officeDocument/2006/relationships/slideLayout" Target="../slideLayouts/slideLayout1.xml"/><Relationship Id="rId4" Type="http://schemas.openxmlformats.org/officeDocument/2006/relationships/hyperlink" Target="https://entrepreneuriat.uca.fr/devenir-etudiant-entrepreneur/vous-etes-etudiant"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lcc.uca.fr/professionnalisation/pole-relations-exterieures-et-internationales-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957886" y="1235545"/>
            <a:ext cx="7228261" cy="1446550"/>
          </a:xfrm>
          <a:prstGeom prst="rect">
            <a:avLst/>
          </a:prstGeom>
          <a:noFill/>
        </p:spPr>
        <p:txBody>
          <a:bodyPr wrap="none" rtlCol="0">
            <a:spAutoFit/>
          </a:bodyPr>
          <a:lstStyle/>
          <a:p>
            <a:pPr algn="ctr"/>
            <a:r>
              <a:rPr lang="fr-FR" sz="4400" b="1" dirty="0">
                <a:solidFill>
                  <a:srgbClr val="FDC300"/>
                </a:solidFill>
              </a:rPr>
              <a:t>Pôle Relations </a:t>
            </a:r>
          </a:p>
          <a:p>
            <a:pPr algn="ctr"/>
            <a:r>
              <a:rPr lang="fr-FR" sz="4400" b="1" dirty="0">
                <a:solidFill>
                  <a:srgbClr val="FDC300"/>
                </a:solidFill>
              </a:rPr>
              <a:t>extérieures et internationales </a:t>
            </a:r>
          </a:p>
        </p:txBody>
      </p:sp>
      <p:sp>
        <p:nvSpPr>
          <p:cNvPr id="8" name="ZoneTexte 7"/>
          <p:cNvSpPr txBox="1"/>
          <p:nvPr/>
        </p:nvSpPr>
        <p:spPr>
          <a:xfrm>
            <a:off x="2566444" y="2931790"/>
            <a:ext cx="3719288" cy="646331"/>
          </a:xfrm>
          <a:prstGeom prst="rect">
            <a:avLst/>
          </a:prstGeom>
          <a:noFill/>
        </p:spPr>
        <p:txBody>
          <a:bodyPr wrap="none" rtlCol="0">
            <a:spAutoFit/>
          </a:bodyPr>
          <a:lstStyle/>
          <a:p>
            <a:pPr algn="ctr"/>
            <a:r>
              <a:rPr lang="fr-FR" sz="3600" b="1" dirty="0">
                <a:solidFill>
                  <a:schemeClr val="tx1">
                    <a:lumMod val="65000"/>
                    <a:lumOff val="35000"/>
                  </a:schemeClr>
                </a:solidFill>
              </a:rPr>
              <a:t>EEI- EFI Licence N2</a:t>
            </a:r>
          </a:p>
        </p:txBody>
      </p:sp>
    </p:spTree>
    <p:extLst>
      <p:ext uri="{BB962C8B-B14F-4D97-AF65-F5344CB8AC3E}">
        <p14:creationId xmlns:p14="http://schemas.microsoft.com/office/powerpoint/2010/main" val="2787453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r>
              <a:rPr lang="fr-FR" sz="1400" b="1" u="sng" dirty="0">
                <a:highlight>
                  <a:srgbClr val="00FFFF"/>
                </a:highlight>
                <a:hlinkClick r:id="rId3"/>
              </a:rPr>
              <a:t>https://entreprendre.service-public.fr/vosdroits/R40280</a:t>
            </a:r>
            <a:r>
              <a:rPr lang="fr-FR" sz="1400" b="1" dirty="0">
                <a:highlight>
                  <a:srgbClr val="00FFFF"/>
                </a:highlight>
              </a:rPr>
              <a:t> </a:t>
            </a:r>
            <a:r>
              <a:rPr lang="fr-FR" sz="1400" dirty="0">
                <a:solidFill>
                  <a:schemeClr val="tx1">
                    <a:lumMod val="95000"/>
                    <a:lumOff val="5000"/>
                  </a:schemeClr>
                </a:solidFill>
              </a:rPr>
              <a:t>(simulateur)</a:t>
            </a:r>
          </a:p>
          <a:p>
            <a:pPr algn="just"/>
            <a:endParaRPr lang="fr-FR" sz="1400" dirty="0">
              <a:solidFill>
                <a:schemeClr val="tx1">
                  <a:lumMod val="95000"/>
                  <a:lumOff val="5000"/>
                </a:schemeClr>
              </a:solidFill>
            </a:endParaRPr>
          </a:p>
          <a:p>
            <a:pPr algn="just"/>
            <a:r>
              <a:rPr lang="fr-FR" sz="1400" dirty="0"/>
              <a:t>Une </a:t>
            </a:r>
            <a:r>
              <a:rPr lang="fr-FR" sz="1400" dirty="0">
                <a:hlinkClick r:id="rId4"/>
              </a:rPr>
              <a:t>gratification minimale</a:t>
            </a:r>
            <a:r>
              <a:rPr lang="fr-FR" sz="1400" dirty="0"/>
              <a:t> est versée au stagiaire si la durée du stage est </a:t>
            </a:r>
            <a:r>
              <a:rPr lang="fr-FR" sz="1400" b="1" dirty="0"/>
              <a:t>supérieure à 2 mois consécutifs</a:t>
            </a:r>
            <a:r>
              <a:rPr lang="fr-FR" sz="1400" dirty="0"/>
              <a:t> (soit l'équivalent de 44 jours à 7 heures par jour, au-delà de 308 heures). </a:t>
            </a:r>
          </a:p>
          <a:p>
            <a:pPr algn="just"/>
            <a:r>
              <a:rPr lang="fr-FR" sz="1400" b="1" dirty="0"/>
              <a:t>En dessous de ces seuils de durée, l'organisme d'accueil n'a pas l'obligation de verser une gratification.</a:t>
            </a:r>
            <a:endParaRPr lang="fr-FR" sz="1400" dirty="0"/>
          </a:p>
          <a:p>
            <a:endParaRPr lang="fr-FR" sz="1400" dirty="0"/>
          </a:p>
          <a:p>
            <a:r>
              <a:rPr lang="fr-FR" sz="1400" b="1" dirty="0"/>
              <a:t>Montant</a:t>
            </a:r>
            <a:r>
              <a:rPr lang="fr-FR" sz="1400" dirty="0"/>
              <a:t>: 4,35€ net de l’heure</a:t>
            </a:r>
          </a:p>
          <a:p>
            <a:pPr algn="just"/>
            <a:r>
              <a:rPr lang="fr-FR" sz="1400" b="1" dirty="0">
                <a:solidFill>
                  <a:schemeClr val="tx1">
                    <a:lumMod val="95000"/>
                    <a:lumOff val="5000"/>
                  </a:schemeClr>
                </a:solidFill>
              </a:rPr>
              <a:t>Versement</a:t>
            </a:r>
            <a:r>
              <a:rPr lang="fr-FR" sz="1400" dirty="0">
                <a:solidFill>
                  <a:schemeClr val="tx1">
                    <a:lumMod val="95000"/>
                    <a:lumOff val="5000"/>
                  </a:schemeClr>
                </a:solidFill>
              </a:rPr>
              <a:t>: à la fin de chaque mois</a:t>
            </a:r>
          </a:p>
          <a:p>
            <a:pPr marL="285750" indent="-285750">
              <a:buFont typeface="Arial" panose="020B0604020202020204" pitchFamily="34" charset="0"/>
              <a:buChar char="•"/>
            </a:pPr>
            <a:r>
              <a:rPr lang="fr-FR" sz="1400" dirty="0"/>
              <a:t>Soit en fonction du nombre réel d'heures effectuées par mois</a:t>
            </a:r>
          </a:p>
          <a:p>
            <a:pPr marL="285750" indent="-285750">
              <a:buFont typeface="Arial" panose="020B0604020202020204" pitchFamily="34" charset="0"/>
              <a:buChar char="•"/>
            </a:pPr>
            <a:r>
              <a:rPr lang="fr-FR" sz="1400" dirty="0"/>
              <a:t>Soit par lissage par mois de la totalité des heures effectuées durant le stage</a:t>
            </a:r>
          </a:p>
          <a:p>
            <a:pPr algn="just"/>
            <a:endParaRPr lang="fr-FR" sz="1400" dirty="0">
              <a:solidFill>
                <a:schemeClr val="tx1">
                  <a:lumMod val="95000"/>
                  <a:lumOff val="5000"/>
                </a:schemeClr>
              </a:solidFill>
            </a:endParaRPr>
          </a:p>
        </p:txBody>
      </p:sp>
      <p:sp>
        <p:nvSpPr>
          <p:cNvPr id="9" name="ZoneTexte 8"/>
          <p:cNvSpPr txBox="1"/>
          <p:nvPr/>
        </p:nvSpPr>
        <p:spPr>
          <a:xfrm>
            <a:off x="555430"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405146" cy="369332"/>
          </a:xfrm>
          <a:prstGeom prst="rect">
            <a:avLst/>
          </a:prstGeom>
          <a:noFill/>
        </p:spPr>
        <p:txBody>
          <a:bodyPr wrap="none" rtlCol="0">
            <a:spAutoFit/>
          </a:bodyPr>
          <a:lstStyle/>
          <a:p>
            <a:r>
              <a:rPr lang="fr-FR" b="1" dirty="0">
                <a:solidFill>
                  <a:srgbClr val="FDC300"/>
                </a:solidFill>
              </a:rPr>
              <a:t>Gratification en France </a:t>
            </a:r>
          </a:p>
        </p:txBody>
      </p:sp>
    </p:spTree>
    <p:extLst>
      <p:ext uri="{BB962C8B-B14F-4D97-AF65-F5344CB8AC3E}">
        <p14:creationId xmlns:p14="http://schemas.microsoft.com/office/powerpoint/2010/main" val="196922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r>
              <a:rPr lang="fr-FR" sz="1400" b="1" dirty="0"/>
              <a:t>Compétences disciplinaires</a:t>
            </a:r>
          </a:p>
          <a:p>
            <a:pPr>
              <a:buFont typeface="Arial" panose="020B0604020202020204" pitchFamily="34" charset="0"/>
              <a:buChar char="•"/>
            </a:pPr>
            <a:r>
              <a:rPr lang="fr-FR" sz="1400" dirty="0"/>
              <a:t>Se servir aisément des outils linguistiques permettant une communication et une compréhension de toute forme de discours dans différents contextes et ce dans la langue maternelle et dans la ou les langues visées.</a:t>
            </a:r>
          </a:p>
          <a:p>
            <a:pPr>
              <a:buFont typeface="Arial" panose="020B0604020202020204" pitchFamily="34" charset="0"/>
              <a:buChar char="•"/>
            </a:pPr>
            <a:r>
              <a:rPr lang="fr-FR" sz="1400" dirty="0"/>
              <a:t>Formuler à l’écrit et à l’oral des analyses, synthèses et traductions écrites, de la langue étudiée vers la langue maternelle ou réciproquement.</a:t>
            </a:r>
          </a:p>
          <a:p>
            <a:pPr>
              <a:buFont typeface="Arial" panose="020B0604020202020204" pitchFamily="34" charset="0"/>
              <a:buChar char="•"/>
            </a:pPr>
            <a:r>
              <a:rPr lang="fr-FR" sz="1400" dirty="0"/>
              <a:t>Mobiliser des connaissances historiques, des références culturelles et artistiques permettant de construire des mises en perspective et des transferts entre les aires géographiques, politiques et culturelles relevant de la langue maternelle et de la ou des langues visées.</a:t>
            </a:r>
          </a:p>
          <a:p>
            <a:pPr>
              <a:buFont typeface="Arial" panose="020B0604020202020204" pitchFamily="34" charset="0"/>
              <a:buChar char="•"/>
            </a:pPr>
            <a:r>
              <a:rPr lang="fr-FR" sz="1400" dirty="0"/>
              <a:t>Connaître, reconnaitre et comprendre les idiosyncrasies culturelles qui marquent les sociétés.</a:t>
            </a:r>
          </a:p>
          <a:p>
            <a:pPr>
              <a:buFont typeface="Arial" panose="020B0604020202020204" pitchFamily="34" charset="0"/>
              <a:buChar char="•"/>
            </a:pPr>
            <a:r>
              <a:rPr lang="fr-FR" sz="1400" dirty="0"/>
              <a:t>Appliquer des connaissances interculturelles à un domaine professionnel dans un pays étranger.</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301308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755576" y="1964328"/>
            <a:ext cx="7416824" cy="1600438"/>
          </a:xfrm>
          <a:prstGeom prst="rect">
            <a:avLst/>
          </a:prstGeom>
          <a:noFill/>
        </p:spPr>
        <p:txBody>
          <a:bodyPr wrap="square" rtlCol="0">
            <a:spAutoFit/>
          </a:bodyPr>
          <a:lstStyle/>
          <a:p>
            <a:pPr marL="285750" indent="-285750">
              <a:buFont typeface="Arial" panose="020B0604020202020204" pitchFamily="34" charset="0"/>
              <a:buChar char="•"/>
            </a:pPr>
            <a:r>
              <a:rPr lang="fr-FR" sz="1400" dirty="0"/>
              <a:t>Mobiliser des concepts et cadres théoriques dans le domaine de l’étude d’une ou de plusieurs langues étrangères en lien avec les aires socio-culturelles correspondantes.</a:t>
            </a:r>
          </a:p>
          <a:p>
            <a:pPr marL="285750" indent="-285750">
              <a:buFont typeface="Arial" panose="020B0604020202020204" pitchFamily="34" charset="0"/>
              <a:buChar char="•"/>
            </a:pPr>
            <a:r>
              <a:rPr lang="fr-FR" sz="1400" dirty="0"/>
              <a:t>Mettre en relation les productions d’une aire linguistique et culturelle donnée à différentes époques ou de ces productions avec celles d’autres aires culturelles dans une perspective comparatiste.</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4143347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r>
              <a:rPr lang="fr-FR" sz="1400" b="1" dirty="0"/>
              <a:t>Compétences transversales et linguistiques</a:t>
            </a:r>
          </a:p>
          <a:p>
            <a:endParaRPr lang="fr-FR" sz="1400" b="1" dirty="0"/>
          </a:p>
          <a:p>
            <a:pPr marL="285750" indent="-285750">
              <a:buFont typeface="Arial" panose="020B0604020202020204" pitchFamily="34" charset="0"/>
              <a:buChar char="•"/>
            </a:pPr>
            <a:r>
              <a:rPr lang="fr-FR" sz="1400" dirty="0"/>
              <a:t>Utiliser les outils numériques de référence et les règles de sécurité informatique pour acquérir, traiter, produire et diffuser de l’information.</a:t>
            </a:r>
          </a:p>
          <a:p>
            <a:pPr marL="285750" indent="-285750">
              <a:buFont typeface="Arial" panose="020B0604020202020204" pitchFamily="34" charset="0"/>
              <a:buChar char="•"/>
            </a:pPr>
            <a:r>
              <a:rPr lang="fr-FR" sz="1400" dirty="0"/>
              <a:t>Identifier et sélectionner diverses ressources spécialisées pour documenter un sujet.</a:t>
            </a:r>
          </a:p>
          <a:p>
            <a:pPr marL="285750" indent="-285750">
              <a:buFont typeface="Arial" panose="020B0604020202020204" pitchFamily="34" charset="0"/>
              <a:buChar char="•"/>
            </a:pPr>
            <a:r>
              <a:rPr lang="fr-FR" sz="1400" dirty="0"/>
              <a:t>Analyser et synthétiser des données en vue de leur exploitation.</a:t>
            </a:r>
          </a:p>
          <a:p>
            <a:pPr marL="285750" indent="-285750">
              <a:buFont typeface="Arial" panose="020B0604020202020204" pitchFamily="34" charset="0"/>
              <a:buChar char="•"/>
            </a:pPr>
            <a:r>
              <a:rPr lang="fr-FR" sz="1400" dirty="0"/>
              <a:t>Développer une argumentation avec esprit critique.</a:t>
            </a:r>
          </a:p>
          <a:p>
            <a:pPr marL="285750" indent="-285750">
              <a:buFont typeface="Arial" panose="020B0604020202020204" pitchFamily="34" charset="0"/>
              <a:buChar char="•"/>
            </a:pPr>
            <a:r>
              <a:rPr lang="fr-FR" sz="1400" dirty="0"/>
              <a:t>Se servir aisément de la compréhension et de l’expression écrites et orales dans au moins une langue vivante étrangère.</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409186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031325"/>
          </a:xfrm>
          <a:prstGeom prst="rect">
            <a:avLst/>
          </a:prstGeom>
          <a:noFill/>
        </p:spPr>
        <p:txBody>
          <a:bodyPr wrap="square" rtlCol="0">
            <a:spAutoFit/>
          </a:bodyPr>
          <a:lstStyle/>
          <a:p>
            <a:r>
              <a:rPr lang="fr-FR" sz="1400" b="1" dirty="0"/>
              <a:t>Compétences professionnelles</a:t>
            </a:r>
          </a:p>
          <a:p>
            <a:endParaRPr lang="fr-FR" sz="1400" b="1" dirty="0"/>
          </a:p>
          <a:p>
            <a:pPr marL="285750" indent="-285750">
              <a:buFont typeface="Arial" panose="020B0604020202020204" pitchFamily="34" charset="0"/>
              <a:buChar char="•"/>
            </a:pPr>
            <a:r>
              <a:rPr lang="fr-FR" sz="1400" dirty="0"/>
              <a:t>Identifier et situer les champs professionnels potentiellement en relation avec les acquis de la mention ainsi que les parcours possibles pour y accéder.</a:t>
            </a:r>
          </a:p>
          <a:p>
            <a:pPr marL="285750" indent="-285750">
              <a:buFont typeface="Arial" panose="020B0604020202020204" pitchFamily="34" charset="0"/>
              <a:buChar char="•"/>
            </a:pPr>
            <a:r>
              <a:rPr lang="fr-FR" sz="1400" dirty="0"/>
              <a:t>Situer sa mission au sein d'une organisation pour s'adapter et prendre des initiatives.</a:t>
            </a:r>
          </a:p>
          <a:p>
            <a:pPr marL="285750" indent="-285750">
              <a:buFont typeface="Arial" panose="020B0604020202020204" pitchFamily="34" charset="0"/>
              <a:buChar char="•"/>
            </a:pPr>
            <a:r>
              <a:rPr lang="fr-FR" sz="1400" dirty="0"/>
              <a:t>Identifier le processus de production, de diffusion et de valorisation des savoirs.</a:t>
            </a:r>
          </a:p>
          <a:p>
            <a:pPr marL="285750" indent="-285750">
              <a:buFont typeface="Arial" panose="020B0604020202020204" pitchFamily="34" charset="0"/>
              <a:buChar char="•"/>
            </a:pPr>
            <a:r>
              <a:rPr lang="fr-FR" sz="1400" dirty="0"/>
              <a:t>Travailler en équipe autant qu’en autonomie.</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1371480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r>
              <a:rPr lang="fr-FR" sz="1400" dirty="0" err="1"/>
              <a:t>Uca</a:t>
            </a:r>
            <a:r>
              <a:rPr lang="fr-FR" sz="1400" dirty="0"/>
              <a:t> pro: </a:t>
            </a:r>
            <a:r>
              <a:rPr lang="fr-FR" sz="1400" dirty="0">
                <a:highlight>
                  <a:srgbClr val="00FFFF"/>
                </a:highlight>
                <a:hlinkClick r:id="rId2"/>
              </a:rPr>
              <a:t>https://www.ucapro.fr/</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mettre à jour votre CV en détaillant le profil, les entreprises ont accès au CV, bien indiquer les mots clés et domaines de compétences </a:t>
            </a:r>
          </a:p>
          <a:p>
            <a:pPr marL="285750" indent="-285750">
              <a:buFont typeface="Arial" panose="020B0604020202020204" pitchFamily="34" charset="0"/>
              <a:buChar char="•"/>
            </a:pPr>
            <a:r>
              <a:rPr lang="fr-FR" sz="1400" dirty="0"/>
              <a:t>activer les alertes pour recevoir les offres ciblées par parcours </a:t>
            </a:r>
          </a:p>
          <a:p>
            <a:pPr marL="285750" indent="-285750">
              <a:buFont typeface="Arial" panose="020B0604020202020204" pitchFamily="34" charset="0"/>
              <a:buChar char="•"/>
            </a:pPr>
            <a:r>
              <a:rPr lang="fr-FR" sz="1400" dirty="0"/>
              <a:t>faire des candidatures spontanées auprès des entreprises partenaires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75332" cy="369332"/>
          </a:xfrm>
          <a:prstGeom prst="rect">
            <a:avLst/>
          </a:prstGeom>
          <a:noFill/>
        </p:spPr>
        <p:txBody>
          <a:bodyPr wrap="none" rtlCol="0">
            <a:spAutoFit/>
          </a:bodyPr>
          <a:lstStyle/>
          <a:p>
            <a:r>
              <a:rPr lang="fr-FR" b="1" dirty="0">
                <a:solidFill>
                  <a:srgbClr val="FDC300"/>
                </a:solidFill>
              </a:rPr>
              <a:t>UCA Pro</a:t>
            </a:r>
          </a:p>
        </p:txBody>
      </p:sp>
    </p:spTree>
    <p:extLst>
      <p:ext uri="{BB962C8B-B14F-4D97-AF65-F5344CB8AC3E}">
        <p14:creationId xmlns:p14="http://schemas.microsoft.com/office/powerpoint/2010/main" val="1702309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r>
              <a:rPr lang="fr-FR" sz="1400" dirty="0">
                <a:highlight>
                  <a:srgbClr val="00FFFF"/>
                </a:highlight>
                <a:hlinkClick r:id="rId2"/>
              </a:rPr>
              <a:t>https://www.linkedin.com/home</a:t>
            </a:r>
            <a:r>
              <a:rPr lang="fr-FR" sz="1400" dirty="0">
                <a:highlight>
                  <a:srgbClr val="00FFFF"/>
                </a:highlight>
              </a:rPr>
              <a:t> </a:t>
            </a:r>
          </a:p>
          <a:p>
            <a:endParaRPr lang="fr-FR" sz="1400" dirty="0"/>
          </a:p>
          <a:p>
            <a:pPr marL="285750" indent="-285750">
              <a:buFont typeface="Arial" panose="020B0604020202020204" pitchFamily="34" charset="0"/>
              <a:buChar char="•"/>
            </a:pPr>
            <a:r>
              <a:rPr lang="fr-FR" sz="1400" dirty="0"/>
              <a:t>retrouver les offres de stages et d'emplois partagées en se connectant au réseau de Virginie EYMARD (onglet activité) </a:t>
            </a:r>
          </a:p>
          <a:p>
            <a:pPr marL="285750" indent="-285750">
              <a:buFont typeface="Arial" panose="020B0604020202020204" pitchFamily="34" charset="0"/>
              <a:buChar char="•"/>
            </a:pPr>
            <a:r>
              <a:rPr lang="fr-FR" sz="1400" dirty="0"/>
              <a:t>rejoindre le groupe UFR LCC - Université Clermont Auvergne pour être en contact avec les entreprises</a:t>
            </a:r>
          </a:p>
          <a:p>
            <a:pPr marL="285750" indent="-285750">
              <a:buFont typeface="Arial" panose="020B0604020202020204" pitchFamily="34" charset="0"/>
              <a:buChar char="•"/>
            </a:pPr>
            <a:r>
              <a:rPr lang="fr-FR" sz="1400" dirty="0"/>
              <a:t>activer les notifications dans l'onglet emploi après avoir défini les critères de recherche (mots clés, localisation) </a:t>
            </a:r>
          </a:p>
          <a:p>
            <a:pPr marL="285750" indent="-285750">
              <a:buFont typeface="Arial" panose="020B0604020202020204" pitchFamily="34" charset="0"/>
              <a:buChar char="•"/>
            </a:pPr>
            <a:r>
              <a:rPr lang="fr-FR" sz="1400" dirty="0"/>
              <a:t>mettre un post avec votre recherche de stage et votre CV en français et dans la langue du pays où vous souhaitez faire votre stage, prévenir Virginie EYMARD pour qu'elle puisse partager le post à son réseau professionnel</a:t>
            </a:r>
          </a:p>
          <a:p>
            <a:pPr marL="285750" indent="-285750">
              <a:buFont typeface="Arial" panose="020B0604020202020204" pitchFamily="34" charset="0"/>
              <a:buChar char="•"/>
            </a:pPr>
            <a:r>
              <a:rPr lang="fr-FR" sz="1400" dirty="0"/>
              <a:t>Construire son réseau professionnel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042401" cy="369332"/>
          </a:xfrm>
          <a:prstGeom prst="rect">
            <a:avLst/>
          </a:prstGeom>
          <a:noFill/>
        </p:spPr>
        <p:txBody>
          <a:bodyPr wrap="none" rtlCol="0">
            <a:spAutoFit/>
          </a:bodyPr>
          <a:lstStyle/>
          <a:p>
            <a:r>
              <a:rPr lang="fr-FR" b="1" dirty="0">
                <a:solidFill>
                  <a:srgbClr val="FDC300"/>
                </a:solidFill>
              </a:rPr>
              <a:t>LinkedIn </a:t>
            </a:r>
          </a:p>
        </p:txBody>
      </p:sp>
    </p:spTree>
    <p:extLst>
      <p:ext uri="{BB962C8B-B14F-4D97-AF65-F5344CB8AC3E}">
        <p14:creationId xmlns:p14="http://schemas.microsoft.com/office/powerpoint/2010/main" val="399507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539430"/>
          </a:xfrm>
          <a:prstGeom prst="rect">
            <a:avLst/>
          </a:prstGeom>
          <a:noFill/>
        </p:spPr>
        <p:txBody>
          <a:bodyPr wrap="square" rtlCol="0">
            <a:spAutoFit/>
          </a:bodyPr>
          <a:lstStyle/>
          <a:p>
            <a:r>
              <a:rPr lang="fr-FR" sz="1400" dirty="0"/>
              <a:t>La Fabrique: </a:t>
            </a:r>
            <a:r>
              <a:rPr lang="fr-FR" sz="1400" dirty="0">
                <a:highlight>
                  <a:srgbClr val="00FFFF"/>
                </a:highlight>
                <a:hlinkClick r:id="rId2"/>
              </a:rPr>
              <a:t>https://lafabrique.uca.fr/la-fabrique-1</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Préparer sa recherche de stage</a:t>
            </a:r>
          </a:p>
          <a:p>
            <a:pPr marL="285750" indent="-285750">
              <a:buFont typeface="Arial" panose="020B0604020202020204" pitchFamily="34" charset="0"/>
              <a:buChar char="•"/>
            </a:pPr>
            <a:r>
              <a:rPr lang="fr-FR" sz="1400" dirty="0"/>
              <a:t>Optimiser son CV pour convaincre</a:t>
            </a:r>
          </a:p>
          <a:p>
            <a:pPr marL="285750" indent="-285750">
              <a:buFont typeface="Arial" panose="020B0604020202020204" pitchFamily="34" charset="0"/>
              <a:buChar char="•"/>
            </a:pPr>
            <a:r>
              <a:rPr lang="fr-FR" sz="1400" dirty="0"/>
              <a:t>Perfectionner sa lettre de motivation </a:t>
            </a:r>
          </a:p>
          <a:p>
            <a:endParaRPr lang="fr-FR" sz="1400" dirty="0"/>
          </a:p>
          <a:p>
            <a:r>
              <a:rPr lang="fr-FR" sz="1400" b="1" dirty="0"/>
              <a:t>Horaires et localisation: </a:t>
            </a:r>
            <a:r>
              <a:rPr lang="fr-FR" sz="1400" dirty="0">
                <a:highlight>
                  <a:srgbClr val="00FFFF"/>
                </a:highlight>
                <a:hlinkClick r:id="rId3"/>
              </a:rPr>
              <a:t>https://lafabrique.uca.fr/horaires-et-localisations</a:t>
            </a:r>
            <a:endParaRPr lang="fr-FR" sz="1400" dirty="0">
              <a:highlight>
                <a:srgbClr val="00FFFF"/>
              </a:highlight>
            </a:endParaRPr>
          </a:p>
          <a:p>
            <a:pPr marL="285750" indent="-285750">
              <a:buFont typeface="Arial" panose="020B0604020202020204" pitchFamily="34" charset="0"/>
              <a:buChar char="•"/>
            </a:pPr>
            <a:r>
              <a:rPr lang="fr-FR" sz="1400" dirty="0"/>
              <a:t>Du lundi au jeudi de 08h30 à 12h00 et de 13h00 à 16h30</a:t>
            </a:r>
          </a:p>
          <a:p>
            <a:pPr marL="285750" indent="-285750">
              <a:buFont typeface="Arial" panose="020B0604020202020204" pitchFamily="34" charset="0"/>
              <a:buChar char="•"/>
            </a:pPr>
            <a:r>
              <a:rPr lang="fr-FR" sz="1400" dirty="0"/>
              <a:t>Le vendredi de 08h30 à 12h00</a:t>
            </a:r>
          </a:p>
          <a:p>
            <a:pPr marL="285750" indent="-285750">
              <a:buFont typeface="Arial" panose="020B0604020202020204" pitchFamily="34" charset="0"/>
              <a:buChar char="•"/>
            </a:pPr>
            <a:r>
              <a:rPr lang="fr-FR" sz="1400" dirty="0"/>
              <a:t>Le </a:t>
            </a:r>
            <a:r>
              <a:rPr lang="fr-FR" sz="1400" dirty="0" err="1"/>
              <a:t>Kap</a:t>
            </a:r>
            <a:r>
              <a:rPr lang="fr-FR" sz="1400" dirty="0"/>
              <a:t> - </a:t>
            </a:r>
            <a:r>
              <a:rPr lang="fr-FR" sz="1400" i="1" dirty="0"/>
              <a:t>Learning Center - 49 bd François Mitterrand - Clermont-Ferrand</a:t>
            </a:r>
          </a:p>
          <a:p>
            <a:endParaRPr lang="fr-FR" sz="1400" dirty="0"/>
          </a:p>
          <a:p>
            <a:r>
              <a:rPr lang="fr-FR" sz="1400" b="1" dirty="0"/>
              <a:t>Contacts</a:t>
            </a:r>
          </a:p>
          <a:p>
            <a:pPr marL="285750" indent="-285750">
              <a:buFont typeface="Arial" panose="020B0604020202020204" pitchFamily="34" charset="0"/>
              <a:buChar char="•"/>
            </a:pPr>
            <a:r>
              <a:rPr lang="fr-FR" sz="1400" dirty="0">
                <a:hlinkClick r:id="rId4"/>
              </a:rPr>
              <a:t>Iafabrique.df@uca.fr</a:t>
            </a:r>
            <a:endParaRPr lang="fr-FR" sz="1400" dirty="0"/>
          </a:p>
          <a:p>
            <a:pPr marL="285750" indent="-285750">
              <a:buFont typeface="Arial" panose="020B0604020202020204" pitchFamily="34" charset="0"/>
              <a:buChar char="•"/>
            </a:pPr>
            <a:r>
              <a:rPr lang="fr-FR" sz="1400" dirty="0"/>
              <a:t>04 73 40 62 70</a:t>
            </a:r>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286058" cy="369332"/>
          </a:xfrm>
          <a:prstGeom prst="rect">
            <a:avLst/>
          </a:prstGeom>
          <a:noFill/>
        </p:spPr>
        <p:txBody>
          <a:bodyPr wrap="none" rtlCol="0">
            <a:spAutoFit/>
          </a:bodyPr>
          <a:lstStyle/>
          <a:p>
            <a:r>
              <a:rPr lang="fr-FR" b="1" dirty="0">
                <a:solidFill>
                  <a:srgbClr val="FDC300"/>
                </a:solidFill>
              </a:rPr>
              <a:t>La Fabrique</a:t>
            </a:r>
          </a:p>
        </p:txBody>
      </p:sp>
    </p:spTree>
    <p:extLst>
      <p:ext uri="{BB962C8B-B14F-4D97-AF65-F5344CB8AC3E}">
        <p14:creationId xmlns:p14="http://schemas.microsoft.com/office/powerpoint/2010/main" val="318858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marL="285750" indent="-285750">
              <a:buFont typeface="Arial" panose="020B0604020202020204" pitchFamily="34" charset="0"/>
              <a:buChar char="•"/>
            </a:pPr>
            <a:r>
              <a:rPr lang="fr-FR" sz="1400" b="1" dirty="0"/>
              <a:t>Sur </a:t>
            </a:r>
            <a:r>
              <a:rPr lang="fr-FR" sz="1400" b="1" dirty="0" err="1"/>
              <a:t>uca</a:t>
            </a:r>
            <a:r>
              <a:rPr lang="fr-FR" sz="1400" b="1" dirty="0"/>
              <a:t> pro</a:t>
            </a:r>
            <a:r>
              <a:rPr lang="fr-FR" sz="1400" dirty="0"/>
              <a:t>: Liste des entreprises pour faire des candidatures spontanées et construire son projet professionnel</a:t>
            </a:r>
          </a:p>
          <a:p>
            <a:endParaRPr lang="fr-FR" sz="1400" dirty="0"/>
          </a:p>
          <a:p>
            <a:pPr marL="285750" indent="-285750">
              <a:buFont typeface="Arial" panose="020B0604020202020204" pitchFamily="34" charset="0"/>
              <a:buChar char="•"/>
            </a:pPr>
            <a:r>
              <a:rPr lang="fr-FR" sz="1400" dirty="0" err="1">
                <a:highlight>
                  <a:srgbClr val="00FFFF"/>
                </a:highlight>
                <a:hlinkClick r:id="rId2"/>
              </a:rPr>
              <a:t>Ready</a:t>
            </a:r>
            <a:r>
              <a:rPr lang="fr-FR" sz="1400" dirty="0">
                <a:highlight>
                  <a:srgbClr val="00FFFF"/>
                </a:highlight>
                <a:hlinkClick r:id="rId2"/>
              </a:rPr>
              <a:t> to go </a:t>
            </a:r>
            <a:r>
              <a:rPr lang="fr-FR" sz="1400" dirty="0"/>
              <a:t> pour avoir des sites de recherche par pays</a:t>
            </a:r>
          </a:p>
          <a:p>
            <a:endParaRPr lang="fr-FR" sz="1400" dirty="0"/>
          </a:p>
          <a:p>
            <a:pPr marL="285750" indent="-285750">
              <a:buFont typeface="Arial" panose="020B0604020202020204" pitchFamily="34" charset="0"/>
              <a:buChar char="•"/>
            </a:pPr>
            <a:r>
              <a:rPr lang="fr-FR" sz="1400" dirty="0">
                <a:hlinkClick r:id="rId3"/>
              </a:rPr>
              <a:t>Europass</a:t>
            </a:r>
            <a:endParaRPr lang="fr-FR" sz="1400" dirty="0"/>
          </a:p>
          <a:p>
            <a:endParaRPr lang="fr-FR" sz="1400" dirty="0"/>
          </a:p>
          <a:p>
            <a:pPr marL="285750" indent="-285750">
              <a:buFont typeface="Arial" panose="020B0604020202020204" pitchFamily="34" charset="0"/>
              <a:buChar char="•"/>
            </a:pPr>
            <a:r>
              <a:rPr lang="fr-FR" sz="1400" dirty="0"/>
              <a:t>Se construire un tableau avec les noms des entreprises contactées, dates et réponses </a:t>
            </a:r>
          </a:p>
          <a:p>
            <a:pPr marL="285750" indent="-285750">
              <a:buFont typeface="Arial" panose="020B0604020202020204" pitchFamily="34" charset="0"/>
              <a:buChar char="•"/>
            </a:pPr>
            <a:r>
              <a:rPr lang="fr-FR" sz="1400" dirty="0"/>
              <a:t>Être pro actif dans votre recherche de stage</a:t>
            </a:r>
          </a:p>
          <a:p>
            <a:pPr marL="285750" indent="-285750">
              <a:buFont typeface="Arial" panose="020B0604020202020204" pitchFamily="34" charset="0"/>
              <a:buChar char="•"/>
            </a:pPr>
            <a:r>
              <a:rPr lang="fr-FR" sz="1400" dirty="0"/>
              <a:t>Être persévérant</a:t>
            </a:r>
          </a:p>
          <a:p>
            <a:pPr marL="285750" indent="-285750">
              <a:buFont typeface="Arial" panose="020B0604020202020204" pitchFamily="34" charset="0"/>
              <a:buChar char="•"/>
            </a:pPr>
            <a:endParaRPr lang="fr-FR" sz="1400" dirty="0"/>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63725" cy="369332"/>
          </a:xfrm>
          <a:prstGeom prst="rect">
            <a:avLst/>
          </a:prstGeom>
          <a:noFill/>
        </p:spPr>
        <p:txBody>
          <a:bodyPr wrap="none" rtlCol="0">
            <a:spAutoFit/>
          </a:bodyPr>
          <a:lstStyle/>
          <a:p>
            <a:r>
              <a:rPr lang="fr-FR" b="1" dirty="0">
                <a:solidFill>
                  <a:srgbClr val="FDC300"/>
                </a:solidFill>
              </a:rPr>
              <a:t>Conseils</a:t>
            </a:r>
          </a:p>
        </p:txBody>
      </p:sp>
    </p:spTree>
    <p:extLst>
      <p:ext uri="{BB962C8B-B14F-4D97-AF65-F5344CB8AC3E}">
        <p14:creationId xmlns:p14="http://schemas.microsoft.com/office/powerpoint/2010/main" val="2517769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7188" y="1831633"/>
            <a:ext cx="7272808" cy="3108543"/>
          </a:xfrm>
          <a:prstGeom prst="rect">
            <a:avLst/>
          </a:prstGeom>
          <a:noFill/>
        </p:spPr>
        <p:txBody>
          <a:bodyPr wrap="square" rtlCol="0">
            <a:spAutoFit/>
          </a:bodyPr>
          <a:lstStyle/>
          <a:p>
            <a:r>
              <a:rPr lang="fr-FR" sz="1400" dirty="0"/>
              <a:t>Une fois votre stage trouvé, vous devez </a:t>
            </a:r>
            <a:r>
              <a:rPr lang="fr-FR" sz="1400" b="1" dirty="0"/>
              <a:t>impérativement </a:t>
            </a:r>
            <a:r>
              <a:rPr lang="fr-FR" sz="1400" dirty="0"/>
              <a:t>saisir la convention en respectant les dates butoirs du </a:t>
            </a:r>
            <a:r>
              <a:rPr lang="fr-FR" sz="1400" dirty="0">
                <a:hlinkClick r:id="rId2"/>
              </a:rPr>
              <a:t>calendrier du pôle</a:t>
            </a:r>
            <a:br>
              <a:rPr lang="fr-FR" sz="1400" dirty="0"/>
            </a:br>
            <a:br>
              <a:rPr lang="fr-FR" sz="1400" dirty="0"/>
            </a:br>
            <a:r>
              <a:rPr lang="fr-FR" sz="1400" b="1" dirty="0"/>
              <a:t>Saisie de la convention sur l’ENT</a:t>
            </a:r>
            <a:r>
              <a:rPr lang="fr-FR" sz="1400" dirty="0"/>
              <a:t> par l’étudiant (dans onglet administratif puis Créer une convention), une vigilance particulière doit être faite pour les adresses mails du tuteur professionnel et du représentant de l’entreprise) , en indiquant le responsable d'année comme tuteur universitaire (</a:t>
            </a:r>
            <a:r>
              <a:rPr lang="fr-FR" sz="1400" dirty="0">
                <a:hlinkClick r:id="rId3"/>
              </a:rPr>
              <a:t>Guide saisie Convention</a:t>
            </a:r>
            <a:r>
              <a:rPr lang="fr-FR" sz="1400" dirty="0"/>
              <a:t>)</a:t>
            </a:r>
            <a:br>
              <a:rPr lang="fr-FR" sz="1400" dirty="0"/>
            </a:br>
            <a:br>
              <a:rPr lang="fr-FR" sz="1400" dirty="0"/>
            </a:br>
            <a:r>
              <a:rPr lang="fr-FR" sz="1400" b="1" dirty="0"/>
              <a:t>Saisie du dossier Mobilité Stage à l'étranger</a:t>
            </a:r>
            <a:r>
              <a:rPr lang="fr-FR" sz="1400" dirty="0"/>
              <a:t>, "</a:t>
            </a:r>
            <a:r>
              <a:rPr lang="fr-FR" sz="1400" dirty="0">
                <a:hlinkClick r:id="rId4"/>
              </a:rPr>
              <a:t>Je pars à l'étranger pour effectuer un stage</a:t>
            </a:r>
            <a:r>
              <a:rPr lang="fr-FR" sz="1400" dirty="0"/>
              <a:t>".</a:t>
            </a:r>
            <a:br>
              <a:rPr lang="fr-FR" sz="1400" dirty="0"/>
            </a:br>
            <a:br>
              <a:rPr lang="fr-FR" sz="1400" dirty="0"/>
            </a:br>
            <a:r>
              <a:rPr lang="fr-FR" sz="1400" b="1" dirty="0"/>
              <a:t>Vérification administrative </a:t>
            </a:r>
            <a:r>
              <a:rPr lang="fr-FR" sz="1400" dirty="0"/>
              <a:t>:</a:t>
            </a:r>
            <a:br>
              <a:rPr lang="fr-FR" sz="1400" dirty="0"/>
            </a:br>
            <a:r>
              <a:rPr lang="fr-FR" sz="1400" dirty="0"/>
              <a:t>-le Pôle REI vérifie administrativement la convention (notamment les dates et la durée du stage) et prend contact avec l’établissement d’accueil pour d'éventuelles précisions</a:t>
            </a:r>
            <a:br>
              <a:rPr lang="fr-FR" sz="1400" dirty="0"/>
            </a:br>
            <a:r>
              <a:rPr lang="fr-FR" sz="1400" dirty="0"/>
              <a:t>-le Pôle REI instruit le dossier Mobilité Stage à l'étranger</a:t>
            </a:r>
            <a:endParaRPr lang="fr-FR" sz="1400" dirty="0">
              <a:solidFill>
                <a:schemeClr val="tx1">
                  <a:lumMod val="95000"/>
                  <a:lumOff val="5000"/>
                </a:schemeClr>
              </a:solidFill>
            </a:endParaRPr>
          </a:p>
        </p:txBody>
      </p:sp>
      <p:sp>
        <p:nvSpPr>
          <p:cNvPr id="9" name="ZoneTexte 8"/>
          <p:cNvSpPr txBox="1"/>
          <p:nvPr/>
        </p:nvSpPr>
        <p:spPr>
          <a:xfrm>
            <a:off x="395536" y="699542"/>
            <a:ext cx="4838119"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 ET PEDAGOGIQUE</a:t>
            </a: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1/2 </a:t>
            </a:r>
          </a:p>
        </p:txBody>
      </p:sp>
    </p:spTree>
    <p:extLst>
      <p:ext uri="{BB962C8B-B14F-4D97-AF65-F5344CB8AC3E}">
        <p14:creationId xmlns:p14="http://schemas.microsoft.com/office/powerpoint/2010/main" val="2598570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r>
              <a:rPr lang="fr-FR" sz="1400" b="1" u="sng" dirty="0">
                <a:solidFill>
                  <a:schemeClr val="tx1">
                    <a:lumMod val="95000"/>
                    <a:lumOff val="5000"/>
                  </a:schemeClr>
                </a:solidFill>
              </a:rPr>
              <a:t>Référents pédagogiques: </a:t>
            </a:r>
          </a:p>
          <a:p>
            <a:r>
              <a:rPr lang="fr-FR" sz="1400" b="1" dirty="0">
                <a:solidFill>
                  <a:schemeClr val="tx1">
                    <a:lumMod val="95000"/>
                    <a:lumOff val="5000"/>
                  </a:schemeClr>
                </a:solidFill>
              </a:rPr>
              <a:t>N1: Paola Roman (Stage complémentaire)</a:t>
            </a:r>
          </a:p>
          <a:p>
            <a:r>
              <a:rPr lang="fr-FR" sz="1400" b="1" dirty="0">
                <a:solidFill>
                  <a:schemeClr val="tx1">
                    <a:lumMod val="95000"/>
                    <a:lumOff val="5000"/>
                  </a:schemeClr>
                </a:solidFill>
              </a:rPr>
              <a:t>N2: Paola Roman:</a:t>
            </a:r>
          </a:p>
          <a:p>
            <a:r>
              <a:rPr lang="fr-FR" sz="1400" b="1" dirty="0">
                <a:solidFill>
                  <a:schemeClr val="tx1">
                    <a:lumMod val="95000"/>
                    <a:lumOff val="5000"/>
                  </a:schemeClr>
                </a:solidFill>
              </a:rPr>
              <a:t>Stage conseillé en Italie pour les étudiants français </a:t>
            </a:r>
            <a:r>
              <a:rPr lang="fr-FR" sz="1400" i="1" dirty="0">
                <a:solidFill>
                  <a:schemeClr val="tx1">
                    <a:lumMod val="95000"/>
                    <a:lumOff val="5000"/>
                  </a:schemeClr>
                </a:solidFill>
              </a:rPr>
              <a:t>(celui-ci est validé en 3</a:t>
            </a:r>
            <a:r>
              <a:rPr lang="fr-FR" sz="1400" i="1" baseline="30000" dirty="0">
                <a:solidFill>
                  <a:schemeClr val="tx1">
                    <a:lumMod val="95000"/>
                    <a:lumOff val="5000"/>
                  </a:schemeClr>
                </a:solidFill>
              </a:rPr>
              <a:t>ème</a:t>
            </a:r>
            <a:r>
              <a:rPr lang="fr-FR" sz="1400" i="1" dirty="0">
                <a:solidFill>
                  <a:schemeClr val="tx1">
                    <a:lumMod val="95000"/>
                    <a:lumOff val="5000"/>
                  </a:schemeClr>
                </a:solidFill>
              </a:rPr>
              <a:t> année)</a:t>
            </a:r>
          </a:p>
          <a:p>
            <a:r>
              <a:rPr lang="fr-FR" sz="1400" b="1" dirty="0">
                <a:solidFill>
                  <a:schemeClr val="tx1">
                    <a:lumMod val="95000"/>
                    <a:lumOff val="5000"/>
                  </a:schemeClr>
                </a:solidFill>
              </a:rPr>
              <a:t>Stage en France ou en Italie pour les étudiants italiens </a:t>
            </a:r>
            <a:r>
              <a:rPr lang="fr-FR" sz="1400" i="1" dirty="0">
                <a:solidFill>
                  <a:schemeClr val="tx1">
                    <a:lumMod val="95000"/>
                    <a:lumOff val="5000"/>
                  </a:schemeClr>
                </a:solidFill>
              </a:rPr>
              <a:t>(les étudiants italiens peuvent également faire leur stage en licence 3 à Udine) </a:t>
            </a:r>
          </a:p>
          <a:p>
            <a:r>
              <a:rPr lang="fr-FR" sz="1400" dirty="0">
                <a:solidFill>
                  <a:schemeClr val="tx1">
                    <a:lumMod val="95000"/>
                    <a:lumOff val="5000"/>
                  </a:schemeClr>
                </a:solidFill>
              </a:rPr>
              <a:t>Mme Roman valide tous les projets de stage et sera également votre tutrice universitaire pendant la durée de votre stage</a:t>
            </a:r>
          </a:p>
          <a:p>
            <a:endParaRPr lang="fr-FR" sz="1400" dirty="0">
              <a:solidFill>
                <a:schemeClr val="tx1">
                  <a:lumMod val="95000"/>
                  <a:lumOff val="5000"/>
                </a:schemeClr>
              </a:solidFill>
            </a:endParaRPr>
          </a:p>
          <a:p>
            <a:r>
              <a:rPr lang="fr-FR" sz="1400" b="1" u="sng" dirty="0">
                <a:solidFill>
                  <a:schemeClr val="tx1">
                    <a:lumMod val="95000"/>
                    <a:lumOff val="5000"/>
                  </a:schemeClr>
                </a:solidFill>
              </a:rPr>
              <a:t>Rôle du tuteur universitaire: </a:t>
            </a:r>
          </a:p>
          <a:p>
            <a:r>
              <a:rPr lang="fr-FR" sz="1400" dirty="0">
                <a:solidFill>
                  <a:schemeClr val="tx1">
                    <a:lumMod val="95000"/>
                    <a:lumOff val="5000"/>
                  </a:schemeClr>
                </a:solidFill>
              </a:rPr>
              <a:t>C’est le principal interlocuteur de l’étudiant en stage.</a:t>
            </a:r>
          </a:p>
          <a:p>
            <a:r>
              <a:rPr lang="fr-FR" sz="1400" dirty="0">
                <a:solidFill>
                  <a:schemeClr val="tx1">
                    <a:lumMod val="95000"/>
                    <a:lumOff val="5000"/>
                  </a:schemeClr>
                </a:solidFill>
              </a:rPr>
              <a:t>Son rôle consiste à encadrer l’étudiant et à suivre le déroulement du stage.</a:t>
            </a:r>
          </a:p>
          <a:p>
            <a:r>
              <a:rPr lang="fr-FR" sz="1400" dirty="0">
                <a:solidFill>
                  <a:schemeClr val="tx1">
                    <a:lumMod val="95000"/>
                    <a:lumOff val="5000"/>
                  </a:schemeClr>
                </a:solidFill>
              </a:rPr>
              <a:t>Il est disponible en cas de problème signalé par l’étudiant ou l’établissement d’accueil</a:t>
            </a:r>
            <a:endParaRPr lang="fr-FR" sz="1400" b="1" dirty="0">
              <a:highlight>
                <a:srgbClr val="00FF00"/>
              </a:highlight>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2121863" cy="369332"/>
          </a:xfrm>
          <a:prstGeom prst="rect">
            <a:avLst/>
          </a:prstGeom>
          <a:noFill/>
        </p:spPr>
        <p:txBody>
          <a:bodyPr wrap="none" rtlCol="0">
            <a:spAutoFit/>
          </a:bodyPr>
          <a:lstStyle/>
          <a:p>
            <a:r>
              <a:rPr lang="fr-FR" b="1" dirty="0">
                <a:solidFill>
                  <a:srgbClr val="FDC300"/>
                </a:solidFill>
              </a:rPr>
              <a:t>Equipe pédagogique</a:t>
            </a:r>
          </a:p>
        </p:txBody>
      </p:sp>
    </p:spTree>
    <p:extLst>
      <p:ext uri="{BB962C8B-B14F-4D97-AF65-F5344CB8AC3E}">
        <p14:creationId xmlns:p14="http://schemas.microsoft.com/office/powerpoint/2010/main" val="2003536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just"/>
            <a:r>
              <a:rPr lang="fr-FR" sz="1400" b="1" dirty="0"/>
              <a:t>Validation pédagogique :</a:t>
            </a:r>
            <a:r>
              <a:rPr lang="fr-FR" sz="1400" dirty="0"/>
              <a:t> le responsable d'année valide pédagogiquement la convention si les missions et compétences sont détaillées et correspondent aux attentes du diplôme. Des précisions pourront être demandées entrainant un délai supplémentaire pour la validation.</a:t>
            </a:r>
            <a:br>
              <a:rPr lang="fr-FR" sz="1400" dirty="0"/>
            </a:br>
            <a:br>
              <a:rPr lang="fr-FR" sz="1400" dirty="0"/>
            </a:br>
            <a:r>
              <a:rPr lang="fr-FR" sz="1400" b="1" dirty="0"/>
              <a:t>Signature de la convention</a:t>
            </a:r>
            <a:r>
              <a:rPr lang="fr-FR" sz="1400" dirty="0"/>
              <a:t> : le pôle REI dépose la convention dans le parapheur électronique, chaque signataire est invité à signer dans l’ordre suivant: directeur de l’UFR /Etudiant / Tuteur universitaire /Tuteur professionnel / Représentant de l’entreprise  (peut parfois être le tuteur pro, dans ce cas, il devra signer 2 fois et recevra 2 liens ) </a:t>
            </a:r>
          </a:p>
          <a:p>
            <a:pPr algn="just"/>
            <a:br>
              <a:rPr lang="fr-FR" sz="1400" dirty="0"/>
            </a:br>
            <a:r>
              <a:rPr lang="fr-FR" sz="1400" b="1" dirty="0"/>
              <a:t>Validation administrative</a:t>
            </a:r>
            <a:r>
              <a:rPr lang="fr-FR" sz="1400" dirty="0"/>
              <a:t> : le pôle REI valide la convention quand elle est signée par les 5 signataires</a:t>
            </a:r>
            <a:endParaRPr lang="fr-FR" sz="1400" dirty="0">
              <a:solidFill>
                <a:schemeClr val="tx1">
                  <a:lumMod val="95000"/>
                  <a:lumOff val="5000"/>
                </a:schemeClr>
              </a:solidFill>
            </a:endParaRP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2/2 </a:t>
            </a:r>
          </a:p>
        </p:txBody>
      </p:sp>
    </p:spTree>
    <p:extLst>
      <p:ext uri="{BB962C8B-B14F-4D97-AF65-F5344CB8AC3E}">
        <p14:creationId xmlns:p14="http://schemas.microsoft.com/office/powerpoint/2010/main" val="474883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lgn="just">
              <a:buFont typeface="Arial" panose="020B0604020202020204" pitchFamily="34" charset="0"/>
              <a:buChar char="•"/>
            </a:pPr>
            <a:r>
              <a:rPr lang="fr-FR" sz="1400" b="1" dirty="0"/>
              <a:t>L'attestation de responsabilité civile avec la mention Stage </a:t>
            </a:r>
            <a:r>
              <a:rPr lang="fr-FR" sz="1400" dirty="0"/>
              <a:t>, au nom de l'étudiant et couvrant la totalité du stage dans le pays d'accueil est à demander à votre banque ou assurance.</a:t>
            </a:r>
          </a:p>
          <a:p>
            <a:pPr algn="just"/>
            <a:endParaRPr lang="fr-FR" sz="1400" dirty="0"/>
          </a:p>
          <a:p>
            <a:pPr marL="285750" indent="-285750" algn="just">
              <a:buFont typeface="Arial" panose="020B0604020202020204" pitchFamily="34" charset="0"/>
              <a:buChar char="•"/>
            </a:pPr>
            <a:r>
              <a:rPr lang="fr-FR" sz="1400" b="1" dirty="0"/>
              <a:t>L'attestation individuelle accident </a:t>
            </a:r>
            <a:r>
              <a:rPr lang="fr-FR" sz="1400" dirty="0"/>
              <a:t>qui vous couvre pendant toute la durée du stage et dans le pays d'accueil est à demander auprès de votre banque ou assurance ou mutuelle </a:t>
            </a:r>
          </a:p>
          <a:p>
            <a:pPr algn="just"/>
            <a:endParaRPr lang="fr-FR" sz="1400" dirty="0"/>
          </a:p>
          <a:p>
            <a:pPr marL="285750" indent="-285750" algn="just">
              <a:buFont typeface="Arial" panose="020B0604020202020204" pitchFamily="34" charset="0"/>
              <a:buChar char="•"/>
            </a:pPr>
            <a:r>
              <a:rPr lang="fr-FR" sz="1400" b="1" dirty="0"/>
              <a:t>L'attestation rapatriement </a:t>
            </a:r>
            <a:r>
              <a:rPr lang="fr-FR" sz="1400" dirty="0"/>
              <a:t>(banque ou assurance ou mutuelle ) </a:t>
            </a:r>
          </a:p>
          <a:p>
            <a:pPr algn="just"/>
            <a:endParaRPr lang="fr-FR" sz="1400" dirty="0"/>
          </a:p>
          <a:p>
            <a:pPr marL="285750" indent="-285750" algn="just">
              <a:buFont typeface="Arial" panose="020B0604020202020204" pitchFamily="34" charset="0"/>
              <a:buChar char="•"/>
            </a:pPr>
            <a:r>
              <a:rPr lang="fr-FR" sz="1400" b="1" dirty="0"/>
              <a:t>L'inscription sur Ariane</a:t>
            </a:r>
            <a:r>
              <a:rPr lang="fr-FR" sz="1400" dirty="0"/>
              <a:t> est à faire sur le site France diplomatie: </a:t>
            </a:r>
            <a:r>
              <a:rPr lang="fr-FR" sz="1400" dirty="0">
                <a:highlight>
                  <a:srgbClr val="00FFFF"/>
                </a:highlight>
                <a:hlinkClick r:id="rId2"/>
              </a:rPr>
              <a:t>https://pastel.diplomatie.gouv.fr/fildariane/dyn/public/login.html</a:t>
            </a:r>
            <a:endParaRPr lang="fr-FR" sz="1400" dirty="0">
              <a:highlight>
                <a:srgbClr val="00FFFF"/>
              </a:highlight>
            </a:endParaRPr>
          </a:p>
          <a:p>
            <a:pPr algn="just"/>
            <a:endParaRPr lang="fr-FR" sz="1400" dirty="0"/>
          </a:p>
          <a:p>
            <a:pPr algn="just"/>
            <a:r>
              <a:rPr lang="fr-FR" sz="1400" dirty="0"/>
              <a:t>Il est vivement recommandé de prendre une assurance annulation pour les billets d'avion.</a:t>
            </a: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4737387" cy="369332"/>
          </a:xfrm>
          <a:prstGeom prst="rect">
            <a:avLst/>
          </a:prstGeom>
          <a:noFill/>
        </p:spPr>
        <p:txBody>
          <a:bodyPr wrap="none" rtlCol="0">
            <a:spAutoFit/>
          </a:bodyPr>
          <a:lstStyle/>
          <a:p>
            <a:r>
              <a:rPr lang="fr-FR" b="1" dirty="0">
                <a:solidFill>
                  <a:srgbClr val="FDC300"/>
                </a:solidFill>
              </a:rPr>
              <a:t>Documents conseillés pour un stage à l’étranger</a:t>
            </a:r>
          </a:p>
        </p:txBody>
      </p:sp>
    </p:spTree>
    <p:extLst>
      <p:ext uri="{BB962C8B-B14F-4D97-AF65-F5344CB8AC3E}">
        <p14:creationId xmlns:p14="http://schemas.microsoft.com/office/powerpoint/2010/main" val="2739335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ctr"/>
            <a:r>
              <a:rPr lang="fr-FR" sz="1400" b="1" u="sng" dirty="0"/>
              <a:t>Les décisions suivantes sont arrêtées pour l’Université Clermont Auvergne :</a:t>
            </a:r>
          </a:p>
          <a:p>
            <a:pPr algn="ctr"/>
            <a:endParaRPr lang="fr-FR" sz="1400" b="1" dirty="0"/>
          </a:p>
          <a:p>
            <a:pPr marL="285750" indent="-285750">
              <a:buFont typeface="Arial" panose="020B0604020202020204" pitchFamily="34" charset="0"/>
              <a:buChar char="•"/>
            </a:pPr>
            <a:r>
              <a:rPr lang="fr-FR" sz="1400" dirty="0"/>
              <a:t>Zone </a:t>
            </a:r>
            <a:r>
              <a:rPr lang="fr-FR" sz="1400" b="1" dirty="0">
                <a:highlight>
                  <a:srgbClr val="00FF00"/>
                </a:highlight>
              </a:rPr>
              <a:t>VERTE</a:t>
            </a:r>
            <a:r>
              <a:rPr lang="fr-FR" sz="1400" dirty="0"/>
              <a:t> "vigilance normale" : les stages sont autorisés, dans le respect des consignes de sécurité du MAEDI.</a:t>
            </a:r>
          </a:p>
          <a:p>
            <a:pPr marL="285750" indent="-285750">
              <a:buFont typeface="Arial" panose="020B0604020202020204" pitchFamily="34" charset="0"/>
              <a:buChar char="•"/>
            </a:pPr>
            <a:r>
              <a:rPr lang="fr-FR" sz="1400" dirty="0"/>
              <a:t>Zone </a:t>
            </a:r>
            <a:r>
              <a:rPr lang="fr-FR" sz="1400" b="1" dirty="0">
                <a:highlight>
                  <a:srgbClr val="FFFF00"/>
                </a:highlight>
              </a:rPr>
              <a:t>JAUNE</a:t>
            </a:r>
            <a:r>
              <a:rPr lang="fr-FR" sz="1400" dirty="0"/>
              <a:t> "vigilance renforcée" : les stages sont autorisés, dans le respect des consignes de sécurité du MAEDI. </a:t>
            </a:r>
          </a:p>
          <a:p>
            <a:pPr marL="285750" indent="-285750">
              <a:buFont typeface="Arial" panose="020B0604020202020204" pitchFamily="34" charset="0"/>
              <a:buChar char="•"/>
            </a:pPr>
            <a:r>
              <a:rPr lang="fr-FR" sz="1400" dirty="0"/>
              <a:t>Zone </a:t>
            </a:r>
            <a:r>
              <a:rPr lang="fr-FR" sz="1400" b="1" dirty="0">
                <a:highlight>
                  <a:srgbClr val="FDC300"/>
                </a:highlight>
              </a:rPr>
              <a:t>ORANGE</a:t>
            </a:r>
            <a:r>
              <a:rPr lang="fr-FR" sz="1400" dirty="0"/>
              <a:t> "déconseillé sauf raison impérative" : Les stages ne sont pas autorisés même si l’étudiant est ressortissant du pays.</a:t>
            </a:r>
          </a:p>
          <a:p>
            <a:pPr marL="285750" indent="-285750">
              <a:buFont typeface="Arial" panose="020B0604020202020204" pitchFamily="34" charset="0"/>
              <a:buChar char="•"/>
            </a:pPr>
            <a:r>
              <a:rPr lang="fr-FR" sz="1400" dirty="0"/>
              <a:t>Zone </a:t>
            </a:r>
            <a:r>
              <a:rPr lang="fr-FR" sz="1400" b="1" dirty="0">
                <a:highlight>
                  <a:srgbClr val="FF0000"/>
                </a:highlight>
              </a:rPr>
              <a:t>ROUGE</a:t>
            </a:r>
            <a:r>
              <a:rPr lang="fr-FR" sz="1400" dirty="0"/>
              <a:t> "formellement déconseillé" : Les stages ne sont pas autorisés même si l’étudiant est ressortissant du pays.</a:t>
            </a:r>
          </a:p>
          <a:p>
            <a:pPr marL="285750" indent="-285750">
              <a:buFont typeface="Arial" panose="020B0604020202020204" pitchFamily="34" charset="0"/>
              <a:buChar char="•"/>
            </a:pPr>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224904" cy="369332"/>
          </a:xfrm>
          <a:prstGeom prst="rect">
            <a:avLst/>
          </a:prstGeom>
          <a:noFill/>
        </p:spPr>
        <p:txBody>
          <a:bodyPr wrap="none" rtlCol="0">
            <a:spAutoFit/>
          </a:bodyPr>
          <a:lstStyle/>
          <a:p>
            <a:r>
              <a:rPr lang="fr-FR" b="1" dirty="0">
                <a:solidFill>
                  <a:srgbClr val="FDC300"/>
                </a:solidFill>
              </a:rPr>
              <a:t>Stage à l’étranger 1/3</a:t>
            </a:r>
          </a:p>
        </p:txBody>
      </p:sp>
    </p:spTree>
    <p:extLst>
      <p:ext uri="{BB962C8B-B14F-4D97-AF65-F5344CB8AC3E}">
        <p14:creationId xmlns:p14="http://schemas.microsoft.com/office/powerpoint/2010/main" val="622902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buFont typeface="Arial" panose="020B0604020202020204" pitchFamily="34" charset="0"/>
              <a:buChar char="•"/>
            </a:pPr>
            <a:endParaRPr lang="fr-FR" sz="1400" dirty="0"/>
          </a:p>
          <a:p>
            <a:r>
              <a:rPr lang="fr-FR" sz="1400" b="1" dirty="0"/>
              <a:t>Vous devez consulter les conseils/risques par pays sur le site du Ministère:</a:t>
            </a:r>
            <a:r>
              <a:rPr lang="fr-FR" sz="1400" dirty="0"/>
              <a:t> </a:t>
            </a:r>
            <a:r>
              <a:rPr lang="fr-FR" sz="1400" dirty="0">
                <a:highlight>
                  <a:srgbClr val="00FFFF"/>
                </a:highlight>
                <a:hlinkClick r:id="rId2"/>
              </a:rPr>
              <a:t>https://www.diplomatie.gouv.fr/fr/conseils-aux-voyageurs/conseils-par-pays-destination/</a:t>
            </a:r>
            <a:endParaRPr lang="fr-FR" sz="1400" dirty="0">
              <a:highlight>
                <a:srgbClr val="00FFFF"/>
              </a:highlight>
            </a:endParaRPr>
          </a:p>
          <a:p>
            <a:endParaRPr lang="fr-FR" sz="1400" dirty="0"/>
          </a:p>
          <a:p>
            <a:pPr algn="just"/>
            <a:r>
              <a:rPr lang="fr-FR" sz="1400" dirty="0"/>
              <a:t>Il est vivement recommandé de prendre une assurance annulation pour les billets d’avion.</a:t>
            </a:r>
          </a:p>
          <a:p>
            <a:pPr algn="just"/>
            <a:r>
              <a:rPr lang="fr-FR" sz="1400" dirty="0"/>
              <a:t>La validation de mobilité internationale ne peut constituer un engagement définitif de l’établissement.</a:t>
            </a:r>
          </a:p>
          <a:p>
            <a:pPr algn="just"/>
            <a:r>
              <a:rPr lang="fr-FR" sz="1400" dirty="0"/>
              <a:t>L'autorisation délivrée est révocable à tout moment si des contraintes sanitaires l’imposent ou en cas de détérioration politique .</a:t>
            </a:r>
          </a:p>
          <a:p>
            <a:pPr algn="just"/>
            <a:r>
              <a:rPr lang="fr-FR" sz="1400" dirty="0"/>
              <a:t>Votre mobilité internationale peut être annulée ou reportée même si la convention a été signée.</a:t>
            </a:r>
          </a:p>
          <a:p>
            <a:pPr algn="just"/>
            <a:r>
              <a:rPr lang="fr-FR" sz="1400" dirty="0"/>
              <a:t>Des documents complémentaires peuvent être demandés pour valider votre mobilité stage .</a:t>
            </a:r>
          </a:p>
          <a:p>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2/3</a:t>
            </a:r>
          </a:p>
        </p:txBody>
      </p:sp>
    </p:spTree>
    <p:extLst>
      <p:ext uri="{BB962C8B-B14F-4D97-AF65-F5344CB8AC3E}">
        <p14:creationId xmlns:p14="http://schemas.microsoft.com/office/powerpoint/2010/main" val="19841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031325"/>
          </a:xfrm>
          <a:prstGeom prst="rect">
            <a:avLst/>
          </a:prstGeom>
          <a:noFill/>
        </p:spPr>
        <p:txBody>
          <a:bodyPr wrap="square" rtlCol="0">
            <a:spAutoFit/>
          </a:bodyPr>
          <a:lstStyle/>
          <a:p>
            <a:pPr marL="285750" indent="-285750">
              <a:buFont typeface="Arial" panose="020B0604020202020204" pitchFamily="34" charset="0"/>
              <a:buChar char="•"/>
            </a:pPr>
            <a:endParaRPr lang="fr-FR" sz="1400" dirty="0"/>
          </a:p>
          <a:p>
            <a:pPr marL="285750" indent="-285750" algn="just">
              <a:buFont typeface="Arial" panose="020B0604020202020204" pitchFamily="34" charset="0"/>
              <a:buChar char="•"/>
            </a:pPr>
            <a:r>
              <a:rPr lang="fr-FR" sz="1400" b="1" dirty="0">
                <a:hlinkClick r:id="rId2"/>
              </a:rPr>
              <a:t>Bourse stage AMI-CROUS </a:t>
            </a:r>
            <a:r>
              <a:rPr lang="fr-FR" sz="1400" dirty="0">
                <a:hlinkClick r:id="rId2"/>
              </a:rPr>
              <a:t>.</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3"/>
              </a:rPr>
              <a:t>Bourse de la Région AURA</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4"/>
              </a:rPr>
              <a:t>Bourse de la ville de Clermont-</a:t>
            </a:r>
            <a:r>
              <a:rPr lang="fr-FR" sz="1400" b="1" dirty="0" err="1">
                <a:hlinkClick r:id="rId4"/>
              </a:rPr>
              <a:t>Fd</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5"/>
              </a:rPr>
              <a:t>Bourse Erasmus stage</a:t>
            </a:r>
            <a:endParaRPr lang="fr-FR" sz="1400" dirty="0">
              <a:highlight>
                <a:srgbClr val="00FFFF"/>
              </a:highlight>
            </a:endParaRPr>
          </a:p>
          <a:p>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3/3</a:t>
            </a:r>
          </a:p>
        </p:txBody>
      </p:sp>
    </p:spTree>
    <p:extLst>
      <p:ext uri="{BB962C8B-B14F-4D97-AF65-F5344CB8AC3E}">
        <p14:creationId xmlns:p14="http://schemas.microsoft.com/office/powerpoint/2010/main" val="3656400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r>
              <a:rPr lang="fr-FR" sz="1400" dirty="0"/>
              <a:t>La convention doit être saisie en suivant le  calendrier du pôle et  signée par les 3 parties avant le début du stage. </a:t>
            </a:r>
          </a:p>
          <a:p>
            <a:endParaRPr lang="fr-FR" sz="1400" b="1" dirty="0">
              <a:solidFill>
                <a:srgbClr val="FF0000"/>
              </a:solidFill>
              <a:highlight>
                <a:srgbClr val="00FF00"/>
              </a:highlight>
            </a:endParaRPr>
          </a:p>
          <a:p>
            <a:r>
              <a:rPr lang="fr-FR" sz="1400" b="1" dirty="0"/>
              <a:t>Pour pouvoir commencer votre stage</a:t>
            </a:r>
          </a:p>
          <a:p>
            <a:pPr marL="285750" indent="-285750">
              <a:buFont typeface="Arial" panose="020B0604020202020204" pitchFamily="34" charset="0"/>
              <a:buChar char="•"/>
            </a:pPr>
            <a:r>
              <a:rPr lang="fr-FR" sz="1400" b="1" dirty="0"/>
              <a:t>Convention vérifiée et validée administrativement</a:t>
            </a:r>
          </a:p>
          <a:p>
            <a:pPr marL="285750" indent="-285750">
              <a:buFont typeface="Arial" panose="020B0604020202020204" pitchFamily="34" charset="0"/>
              <a:buChar char="•"/>
            </a:pPr>
            <a:r>
              <a:rPr lang="fr-FR" sz="1400" b="1" dirty="0"/>
              <a:t>Convention validée pédagogiquement</a:t>
            </a:r>
          </a:p>
          <a:p>
            <a:pPr marL="285750" indent="-285750">
              <a:buFont typeface="Arial" panose="020B0604020202020204" pitchFamily="34" charset="0"/>
              <a:buChar char="•"/>
            </a:pPr>
            <a:r>
              <a:rPr lang="fr-FR" sz="1400" b="1" dirty="0"/>
              <a:t>Convention signée par toutes les parties</a:t>
            </a:r>
          </a:p>
          <a:p>
            <a:endParaRPr lang="fr-FR" sz="1400" dirty="0"/>
          </a:p>
          <a:p>
            <a:pPr algn="ctr"/>
            <a:r>
              <a:rPr lang="fr-FR" sz="2800" b="1" dirty="0">
                <a:solidFill>
                  <a:srgbClr val="FF0000"/>
                </a:solidFill>
                <a:highlight>
                  <a:srgbClr val="00FF00"/>
                </a:highlight>
              </a:rPr>
              <a:t>Sans convention signée, le stage ne sera pas reconnu ni validé par l'université. </a:t>
            </a:r>
          </a:p>
          <a:p>
            <a:endParaRPr lang="fr-FR" sz="1400" b="1" dirty="0"/>
          </a:p>
          <a:p>
            <a:endParaRPr lang="fr-FR" sz="1400" dirty="0"/>
          </a:p>
          <a:p>
            <a:pPr marL="342900" indent="-342900">
              <a:buFont typeface="+mj-lt"/>
              <a:buAutoNum type="arabicPeriod"/>
            </a:pPr>
            <a:endParaRPr lang="fr-FR" sz="1400" dirty="0"/>
          </a:p>
        </p:txBody>
      </p:sp>
      <p:sp>
        <p:nvSpPr>
          <p:cNvPr id="9" name="ZoneTexte 8"/>
          <p:cNvSpPr txBox="1"/>
          <p:nvPr/>
        </p:nvSpPr>
        <p:spPr>
          <a:xfrm>
            <a:off x="1391073" y="627534"/>
            <a:ext cx="927305" cy="369332"/>
          </a:xfrm>
          <a:prstGeom prst="rect">
            <a:avLst/>
          </a:prstGeom>
          <a:noFill/>
        </p:spPr>
        <p:txBody>
          <a:bodyPr wrap="none" rtlCol="0">
            <a:spAutoFit/>
          </a:bodyPr>
          <a:lstStyle/>
          <a:p>
            <a:pPr algn="ctr"/>
            <a:r>
              <a:rPr lang="fr-FR" b="1" dirty="0">
                <a:solidFill>
                  <a:schemeClr val="tx1">
                    <a:lumMod val="65000"/>
                    <a:lumOff val="35000"/>
                  </a:schemeClr>
                </a:solidFill>
              </a:rPr>
              <a:t>ETAPES </a:t>
            </a:r>
          </a:p>
        </p:txBody>
      </p:sp>
      <p:sp>
        <p:nvSpPr>
          <p:cNvPr id="10" name="ZoneTexte 9"/>
          <p:cNvSpPr txBox="1"/>
          <p:nvPr/>
        </p:nvSpPr>
        <p:spPr>
          <a:xfrm>
            <a:off x="908273" y="1388264"/>
            <a:ext cx="5827557" cy="369332"/>
          </a:xfrm>
          <a:prstGeom prst="rect">
            <a:avLst/>
          </a:prstGeom>
          <a:noFill/>
        </p:spPr>
        <p:txBody>
          <a:bodyPr wrap="none" rtlCol="0">
            <a:spAutoFit/>
          </a:bodyPr>
          <a:lstStyle/>
          <a:p>
            <a:r>
              <a:rPr lang="fr-FR" b="1" dirty="0">
                <a:solidFill>
                  <a:srgbClr val="FDC300"/>
                </a:solidFill>
              </a:rPr>
              <a:t>Avant le stage:  Validation du projet de stage et Convention</a:t>
            </a:r>
          </a:p>
        </p:txBody>
      </p:sp>
    </p:spTree>
    <p:extLst>
      <p:ext uri="{BB962C8B-B14F-4D97-AF65-F5344CB8AC3E}">
        <p14:creationId xmlns:p14="http://schemas.microsoft.com/office/powerpoint/2010/main" val="3927876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pPr marL="342900" indent="-342900">
              <a:buFont typeface="+mj-lt"/>
              <a:buAutoNum type="arabicPeriod"/>
            </a:pPr>
            <a:r>
              <a:rPr lang="fr-FR" sz="1400" dirty="0"/>
              <a:t>Ouverture des droits sur la plateforme suivi pédagogique des stages (SPS) par le pôle REI,</a:t>
            </a:r>
          </a:p>
          <a:p>
            <a:pPr marL="342900" indent="-342900">
              <a:buFont typeface="+mj-lt"/>
              <a:buAutoNum type="arabicPeriod"/>
            </a:pPr>
            <a:r>
              <a:rPr lang="fr-FR" sz="1400" dirty="0"/>
              <a:t>Communication entre l’étudiant et les tuteurs (pro et universitaires) tout au long du stage. En cas de difficultés (missions, relationnelles, santé, accident…)  prévenir immédiatement le pôle REI et votre tuteur. Ne jamais rester dans le doute. </a:t>
            </a:r>
          </a:p>
          <a:p>
            <a:pPr marL="342900" indent="-342900">
              <a:buFont typeface="+mj-lt"/>
              <a:buAutoNum type="arabicPeriod"/>
            </a:pPr>
            <a:r>
              <a:rPr lang="fr-FR" sz="1400" dirty="0"/>
              <a:t>Envoi automatique des fiches d’évaluation 14 jours avant la fin du stage via SPS ou 14 jours avant la soutenance </a:t>
            </a:r>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4736938" cy="369332"/>
          </a:xfrm>
          <a:prstGeom prst="rect">
            <a:avLst/>
          </a:prstGeom>
          <a:noFill/>
        </p:spPr>
        <p:txBody>
          <a:bodyPr wrap="none" rtlCol="0">
            <a:spAutoFit/>
          </a:bodyPr>
          <a:lstStyle/>
          <a:p>
            <a:r>
              <a:rPr lang="fr-FR" b="1" dirty="0">
                <a:solidFill>
                  <a:srgbClr val="FDC300"/>
                </a:solidFill>
              </a:rPr>
              <a:t>Pendant le stage: suivi pédagogique des stages  </a:t>
            </a:r>
          </a:p>
        </p:txBody>
      </p:sp>
    </p:spTree>
    <p:extLst>
      <p:ext uri="{BB962C8B-B14F-4D97-AF65-F5344CB8AC3E}">
        <p14:creationId xmlns:p14="http://schemas.microsoft.com/office/powerpoint/2010/main" val="1891078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pPr marL="342900" indent="-342900">
              <a:buFont typeface="+mj-lt"/>
              <a:buAutoNum type="arabicPeriod"/>
            </a:pPr>
            <a:r>
              <a:rPr lang="fr-FR" sz="1400" dirty="0"/>
              <a:t>Indexation de l’attestation de fin de stage par l’étudiant sur SPS , onglet Restitution, déposer un document annexe</a:t>
            </a:r>
          </a:p>
          <a:p>
            <a:pPr marL="342900" indent="-342900">
              <a:buFont typeface="+mj-lt"/>
              <a:buAutoNum type="arabicPeriod"/>
            </a:pPr>
            <a:r>
              <a:rPr lang="fr-FR" sz="1400" dirty="0"/>
              <a:t>Indexation du rapport par l’étudiant sur SPS, onglet Restitution, déposer un rapport de stage</a:t>
            </a:r>
          </a:p>
          <a:p>
            <a:endParaRPr lang="fr-FR" sz="1400" dirty="0"/>
          </a:p>
          <a:p>
            <a:endParaRPr lang="fr-FR" sz="1400" dirty="0"/>
          </a:p>
          <a:p>
            <a:pPr marL="342900" indent="-342900">
              <a:buFont typeface="+mj-lt"/>
              <a:buAutoNum type="arabicPeriod"/>
            </a:pPr>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3570721" cy="369332"/>
          </a:xfrm>
          <a:prstGeom prst="rect">
            <a:avLst/>
          </a:prstGeom>
          <a:noFill/>
        </p:spPr>
        <p:txBody>
          <a:bodyPr wrap="none" rtlCol="0">
            <a:spAutoFit/>
          </a:bodyPr>
          <a:lstStyle/>
          <a:p>
            <a:r>
              <a:rPr lang="fr-FR" b="1" dirty="0">
                <a:solidFill>
                  <a:srgbClr val="FDC300"/>
                </a:solidFill>
              </a:rPr>
              <a:t>Après le stage: Documents à rendre</a:t>
            </a:r>
          </a:p>
        </p:txBody>
      </p:sp>
    </p:spTree>
    <p:extLst>
      <p:ext uri="{BB962C8B-B14F-4D97-AF65-F5344CB8AC3E}">
        <p14:creationId xmlns:p14="http://schemas.microsoft.com/office/powerpoint/2010/main" val="3266628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marL="342900" indent="-342900">
              <a:buFont typeface="+mj-lt"/>
              <a:buAutoNum type="arabicPeriod"/>
            </a:pPr>
            <a:r>
              <a:rPr lang="fr-FR" sz="1400" dirty="0"/>
              <a:t>Mettre à jour le  CV sur UCA pro, sur le profil </a:t>
            </a:r>
            <a:r>
              <a:rPr lang="fr-FR" sz="1400" dirty="0" err="1"/>
              <a:t>Linkedin</a:t>
            </a:r>
            <a:r>
              <a:rPr lang="fr-FR" sz="1400" dirty="0"/>
              <a:t> </a:t>
            </a:r>
          </a:p>
          <a:p>
            <a:pPr marL="342900" indent="-342900">
              <a:buFont typeface="+mj-lt"/>
              <a:buAutoNum type="arabicPeriod"/>
            </a:pPr>
            <a:r>
              <a:rPr lang="fr-FR" sz="1400" dirty="0"/>
              <a:t>Avancer dans la construction de votre projet professionnel</a:t>
            </a:r>
          </a:p>
          <a:p>
            <a:pPr marL="342900" indent="-342900">
              <a:buFont typeface="+mj-lt"/>
              <a:buAutoNum type="arabicPeriod"/>
            </a:pPr>
            <a:r>
              <a:rPr lang="fr-FR" sz="1400" dirty="0"/>
              <a:t>Répondre aux enquêtes de l’observatoire des Formations et du Devenir des Etudiants (OFDE)</a:t>
            </a:r>
          </a:p>
          <a:p>
            <a:pPr marL="342900" indent="-342900">
              <a:buFont typeface="+mj-lt"/>
              <a:buAutoNum type="arabicPeriod"/>
            </a:pPr>
            <a:endParaRPr lang="fr-FR" sz="1400" dirty="0"/>
          </a:p>
          <a:p>
            <a:r>
              <a:rPr lang="fr-FR" sz="1400" dirty="0"/>
              <a:t>Je vous invite à prendre connaissance des enquêtes sur le devenir des étudiants : </a:t>
            </a:r>
          </a:p>
          <a:p>
            <a:endParaRPr lang="fr-FR" sz="1400" dirty="0"/>
          </a:p>
          <a:p>
            <a:r>
              <a:rPr lang="fr-FR" sz="1400" dirty="0">
                <a:hlinkClick r:id="rId2"/>
              </a:rPr>
              <a:t>https://www.uca.fr/formation/devenir-des-etudiants/master/master-langues-etrangeres-appliquees-ingenierie-de-projet-interculturel-et-international</a:t>
            </a:r>
            <a:r>
              <a:rPr lang="fr-FR" sz="1400" dirty="0"/>
              <a:t> </a:t>
            </a:r>
          </a:p>
          <a:p>
            <a:endParaRPr lang="fr-FR" sz="1400" dirty="0"/>
          </a:p>
          <a:p>
            <a:pPr marL="342900" indent="-342900">
              <a:buFont typeface="+mj-lt"/>
              <a:buAutoNum type="arabicPeriod"/>
            </a:pPr>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2526589" cy="369332"/>
          </a:xfrm>
          <a:prstGeom prst="rect">
            <a:avLst/>
          </a:prstGeom>
          <a:noFill/>
        </p:spPr>
        <p:txBody>
          <a:bodyPr wrap="none" rtlCol="0">
            <a:spAutoFit/>
          </a:bodyPr>
          <a:lstStyle/>
          <a:p>
            <a:r>
              <a:rPr lang="fr-FR" b="1" dirty="0">
                <a:solidFill>
                  <a:srgbClr val="FDC300"/>
                </a:solidFill>
              </a:rPr>
              <a:t>Après le stage: réflexion </a:t>
            </a:r>
          </a:p>
        </p:txBody>
      </p:sp>
    </p:spTree>
    <p:extLst>
      <p:ext uri="{BB962C8B-B14F-4D97-AF65-F5344CB8AC3E}">
        <p14:creationId xmlns:p14="http://schemas.microsoft.com/office/powerpoint/2010/main" val="3196399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462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professionnalisation est une période de mise en situation professionnelle, en lien avec la formation. </a:t>
            </a:r>
            <a:endParaRPr lang="fr-FR" sz="1400" dirty="0">
              <a:effectLst/>
            </a:endParaRPr>
          </a:p>
          <a:p>
            <a:pPr algn="just"/>
            <a:r>
              <a:rPr lang="fr-FR" sz="1400" dirty="0">
                <a:effectLst/>
                <a:latin typeface="Calibri" panose="020F0502020204030204" pitchFamily="34" charset="0"/>
              </a:rPr>
              <a:t>Cette possibilité peut être ouverte à tout étudiant à condition que les modalités du stage lui permettent d’assister à tous les enseignements de la formation suivie (concerne notamment les étudiants qui doivent revalider une partie d’un semestre ou d’une année de formation).</a:t>
            </a:r>
            <a:endParaRPr lang="fr-FR" sz="1400" dirty="0">
              <a:effectLst/>
            </a:endParaRPr>
          </a:p>
          <a:p>
            <a:pPr algn="just"/>
            <a:r>
              <a:rPr lang="fr-FR" sz="1400" dirty="0">
                <a:effectLst/>
                <a:latin typeface="Calibri" panose="020F0502020204030204" pitchFamily="34" charset="0"/>
              </a:rPr>
              <a:t>Il s’agit d’acquérir une expérience, en situation, pour favoriser la construction de son projet professionnel. </a:t>
            </a:r>
            <a:endParaRPr lang="fr-FR" sz="1400" dirty="0">
              <a:effectLst/>
            </a:endParaRPr>
          </a:p>
          <a:p>
            <a:endParaRPr lang="fr-FR" sz="1400" dirty="0"/>
          </a:p>
          <a:p>
            <a:pPr marL="342900" indent="-342900">
              <a:buFont typeface="+mj-lt"/>
              <a:buAutoNum type="arabicPeriod"/>
            </a:pPr>
            <a:endParaRPr lang="fr-FR" sz="1400" dirty="0"/>
          </a:p>
          <a:p>
            <a:endParaRPr lang="fr-FR" sz="1400" dirty="0"/>
          </a:p>
        </p:txBody>
      </p:sp>
      <p:sp>
        <p:nvSpPr>
          <p:cNvPr id="9" name="ZoneTexte 8"/>
          <p:cNvSpPr txBox="1"/>
          <p:nvPr/>
        </p:nvSpPr>
        <p:spPr>
          <a:xfrm>
            <a:off x="572968" y="627534"/>
            <a:ext cx="2563523"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984215" cy="369332"/>
          </a:xfrm>
          <a:prstGeom prst="rect">
            <a:avLst/>
          </a:prstGeom>
          <a:noFill/>
        </p:spPr>
        <p:txBody>
          <a:bodyPr wrap="none" rtlCol="0">
            <a:spAutoFit/>
          </a:bodyPr>
          <a:lstStyle/>
          <a:p>
            <a:r>
              <a:rPr lang="fr-FR" b="1" dirty="0">
                <a:solidFill>
                  <a:srgbClr val="FDC300"/>
                </a:solidFill>
              </a:rPr>
              <a:t>Stage de professionnalisation</a:t>
            </a:r>
          </a:p>
        </p:txBody>
      </p:sp>
    </p:spTree>
    <p:extLst>
      <p:ext uri="{BB962C8B-B14F-4D97-AF65-F5344CB8AC3E}">
        <p14:creationId xmlns:p14="http://schemas.microsoft.com/office/powerpoint/2010/main" val="246134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446550"/>
          </a:xfrm>
          <a:prstGeom prst="rect">
            <a:avLst/>
          </a:prstGeom>
          <a:noFill/>
        </p:spPr>
        <p:txBody>
          <a:bodyPr wrap="square" rtlCol="0">
            <a:spAutoFit/>
          </a:bodyPr>
          <a:lstStyle/>
          <a:p>
            <a:r>
              <a:rPr lang="fr-FR" sz="1400" b="1" u="sng" dirty="0">
                <a:solidFill>
                  <a:schemeClr val="tx1">
                    <a:lumMod val="95000"/>
                    <a:lumOff val="5000"/>
                  </a:schemeClr>
                </a:solidFill>
              </a:rPr>
              <a:t>Responsable : </a:t>
            </a:r>
            <a:r>
              <a:rPr lang="fr-FR" sz="1400" dirty="0">
                <a:solidFill>
                  <a:schemeClr val="tx1">
                    <a:lumMod val="95000"/>
                    <a:lumOff val="5000"/>
                  </a:schemeClr>
                </a:solidFill>
              </a:rPr>
              <a:t>Virginie EYMARD</a:t>
            </a:r>
          </a:p>
          <a:p>
            <a:endParaRPr lang="fr-FR" sz="1400" dirty="0">
              <a:solidFill>
                <a:schemeClr val="tx1">
                  <a:lumMod val="95000"/>
                  <a:lumOff val="5000"/>
                </a:schemeClr>
              </a:solidFill>
            </a:endParaRPr>
          </a:p>
          <a:p>
            <a:r>
              <a:rPr lang="fr-FR" sz="1400" b="1" u="sng" dirty="0">
                <a:solidFill>
                  <a:schemeClr val="tx1">
                    <a:lumMod val="95000"/>
                    <a:lumOff val="5000"/>
                  </a:schemeClr>
                </a:solidFill>
              </a:rPr>
              <a:t>Gestionnaire administrative</a:t>
            </a:r>
            <a:r>
              <a:rPr lang="fr-FR" sz="1400" b="1" dirty="0">
                <a:solidFill>
                  <a:schemeClr val="tx1">
                    <a:lumMod val="95000"/>
                    <a:lumOff val="5000"/>
                  </a:schemeClr>
                </a:solidFill>
              </a:rPr>
              <a:t> : Stéphanie Barraud</a:t>
            </a:r>
            <a:endParaRPr lang="fr-FR" sz="1400" dirty="0">
              <a:solidFill>
                <a:schemeClr val="tx1">
                  <a:lumMod val="95000"/>
                  <a:lumOff val="5000"/>
                </a:schemeClr>
              </a:solidFill>
            </a:endParaRPr>
          </a:p>
          <a:p>
            <a:endParaRPr lang="fr-FR" sz="1400" dirty="0">
              <a:solidFill>
                <a:schemeClr val="tx1">
                  <a:lumMod val="95000"/>
                  <a:lumOff val="5000"/>
                </a:schemeClr>
              </a:solidFill>
            </a:endParaRPr>
          </a:p>
          <a:p>
            <a:r>
              <a:rPr lang="fr-FR" sz="1800" b="1" dirty="0">
                <a:effectLst/>
                <a:latin typeface="times new roman" panose="02020603050405020304" pitchFamily="18" charset="0"/>
              </a:rPr>
              <a:t>Pour toutes questions, merci de remplir le </a:t>
            </a:r>
            <a:r>
              <a:rPr lang="fr-FR" sz="1800" b="1" dirty="0">
                <a:effectLst/>
                <a:latin typeface="times new roman" panose="02020603050405020304" pitchFamily="18" charset="0"/>
                <a:hlinkClick r:id="rId2"/>
              </a:rPr>
              <a:t>formulaire en ligne</a:t>
            </a:r>
            <a:br>
              <a:rPr lang="fr-FR" sz="1400" dirty="0"/>
            </a:br>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974305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308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réorientation est une période de mise en situation professionnelle pour un étudiant qui estime s’être trompé de voie et qui veut vérifier son projet de réorientation en suivant un stage dans le cadre professionnel le plus proche possible du débouché de son nouveau projet.</a:t>
            </a:r>
            <a:endParaRPr lang="fr-FR" sz="1400" dirty="0">
              <a:effectLst/>
            </a:endParaRPr>
          </a:p>
          <a:p>
            <a:pPr algn="just"/>
            <a:r>
              <a:rPr lang="fr-FR" sz="1400" dirty="0">
                <a:effectLst/>
                <a:latin typeface="Calibri" panose="020F0502020204030204" pitchFamily="34" charset="0"/>
              </a:rPr>
              <a:t>Ce type de stage correspond généralement à une période d’observation, à la découverte d’un métier ou d’un environnement professionnel. </a:t>
            </a:r>
            <a:endParaRPr lang="fr-FR" sz="1400" dirty="0">
              <a:effectLst/>
            </a:endParaRPr>
          </a:p>
          <a:p>
            <a:pPr algn="just"/>
            <a:r>
              <a:rPr lang="fr-FR" sz="1400" b="1" u="sng" dirty="0">
                <a:effectLst/>
                <a:latin typeface="Calibri" panose="020F0502020204030204" pitchFamily="34" charset="0"/>
              </a:rPr>
              <a:t>Modalités : </a:t>
            </a:r>
            <a:endParaRPr lang="fr-FR" sz="1400" dirty="0">
              <a:effectLst/>
            </a:endParaRPr>
          </a:p>
          <a:p>
            <a:r>
              <a:rPr lang="fr-FR" sz="1400" dirty="0"/>
              <a:t>Pour toute demande de stage de réorientation, veuillez contacter </a:t>
            </a:r>
            <a:r>
              <a:rPr lang="fr-FR" sz="1400" dirty="0">
                <a:hlinkClick r:id="rId2"/>
              </a:rPr>
              <a:t>La Fabrique</a:t>
            </a:r>
            <a:r>
              <a:rPr lang="fr-FR" sz="1400" dirty="0"/>
              <a:t>, interlocuteur unique Guillaume Andrieux : </a:t>
            </a:r>
            <a:r>
              <a:rPr lang="fr-FR" sz="1400" dirty="0">
                <a:hlinkClick r:id="rId3"/>
              </a:rPr>
              <a:t>Guillaume.ANDRIEUX@uca.fr</a:t>
            </a:r>
            <a:endParaRPr lang="fr-FR" sz="1400" dirty="0"/>
          </a:p>
          <a:p>
            <a:pPr marL="342900" indent="-342900">
              <a:buFont typeface="+mj-lt"/>
              <a:buAutoNum type="arabicPeriod"/>
            </a:pPr>
            <a:endParaRPr lang="fr-FR" sz="1400" dirty="0"/>
          </a:p>
          <a:p>
            <a:endParaRPr lang="fr-FR" sz="1400" dirty="0"/>
          </a:p>
        </p:txBody>
      </p:sp>
      <p:sp>
        <p:nvSpPr>
          <p:cNvPr id="9" name="ZoneTexte 8"/>
          <p:cNvSpPr txBox="1"/>
          <p:nvPr/>
        </p:nvSpPr>
        <p:spPr>
          <a:xfrm>
            <a:off x="572968" y="627534"/>
            <a:ext cx="2563523"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370201" cy="369332"/>
          </a:xfrm>
          <a:prstGeom prst="rect">
            <a:avLst/>
          </a:prstGeom>
          <a:noFill/>
        </p:spPr>
        <p:txBody>
          <a:bodyPr wrap="none" rtlCol="0">
            <a:spAutoFit/>
          </a:bodyPr>
          <a:lstStyle/>
          <a:p>
            <a:r>
              <a:rPr lang="fr-FR" b="1" dirty="0">
                <a:solidFill>
                  <a:srgbClr val="FDC300"/>
                </a:solidFill>
              </a:rPr>
              <a:t>Stage de réorientation </a:t>
            </a:r>
          </a:p>
        </p:txBody>
      </p:sp>
    </p:spTree>
    <p:extLst>
      <p:ext uri="{BB962C8B-B14F-4D97-AF65-F5344CB8AC3E}">
        <p14:creationId xmlns:p14="http://schemas.microsoft.com/office/powerpoint/2010/main" val="168064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00767"/>
          </a:xfrm>
          <a:prstGeom prst="rect">
            <a:avLst/>
          </a:prstGeom>
          <a:noFill/>
        </p:spPr>
        <p:txBody>
          <a:bodyPr wrap="square" rtlCol="0">
            <a:spAutoFit/>
          </a:bodyPr>
          <a:lstStyle/>
          <a:p>
            <a:r>
              <a:rPr lang="fr-FR" sz="1400" b="1" dirty="0">
                <a:latin typeface="+mj-lt"/>
              </a:rPr>
              <a:t>Bureaux F6 &amp; F7</a:t>
            </a:r>
          </a:p>
          <a:p>
            <a:br>
              <a:rPr lang="fr-FR" sz="1400" dirty="0">
                <a:latin typeface="+mj-lt"/>
              </a:rPr>
            </a:br>
            <a:r>
              <a:rPr lang="fr-FR" sz="1400" b="1" dirty="0">
                <a:effectLst/>
                <a:latin typeface="+mj-lt"/>
              </a:rPr>
              <a:t>Pour toutes questions, merci de remplir le </a:t>
            </a:r>
            <a:r>
              <a:rPr lang="fr-FR" sz="1400" b="1" dirty="0">
                <a:effectLst/>
                <a:latin typeface="+mj-lt"/>
                <a:hlinkClick r:id="rId2"/>
              </a:rPr>
              <a:t>formulaire en ligne</a:t>
            </a:r>
            <a:endParaRPr lang="fr-FR" sz="1400" dirty="0">
              <a:latin typeface="+mj-lt"/>
            </a:endParaRPr>
          </a:p>
          <a:p>
            <a:br>
              <a:rPr lang="fr-FR" sz="1400" dirty="0">
                <a:latin typeface="+mj-lt"/>
              </a:rPr>
            </a:br>
            <a:r>
              <a:rPr lang="fr-FR" sz="1400" dirty="0">
                <a:latin typeface="+mj-lt"/>
              </a:rPr>
              <a:t>Accueil sans rendez-vous :</a:t>
            </a:r>
            <a:br>
              <a:rPr lang="fr-FR" sz="1400" dirty="0">
                <a:latin typeface="+mj-lt"/>
              </a:rPr>
            </a:br>
            <a:r>
              <a:rPr lang="fr-FR" sz="1400" dirty="0">
                <a:latin typeface="+mj-lt"/>
              </a:rPr>
              <a:t>Lundi 13h30-16h,</a:t>
            </a:r>
            <a:br>
              <a:rPr lang="fr-FR" sz="1400" dirty="0">
                <a:latin typeface="+mj-lt"/>
              </a:rPr>
            </a:br>
            <a:r>
              <a:rPr lang="fr-FR" sz="1400" dirty="0">
                <a:latin typeface="+mj-lt"/>
              </a:rPr>
              <a:t>Mardi et jeudi 8h30-12h et 13h30-16h,</a:t>
            </a:r>
            <a:br>
              <a:rPr lang="fr-FR" sz="1400" dirty="0">
                <a:latin typeface="+mj-lt"/>
              </a:rPr>
            </a:br>
            <a:r>
              <a:rPr lang="fr-FR" sz="1400" dirty="0">
                <a:latin typeface="+mj-lt"/>
              </a:rPr>
              <a:t>Vendredi 8h30-12h</a:t>
            </a:r>
            <a:br>
              <a:rPr lang="fr-FR" sz="2800" dirty="0"/>
            </a:br>
            <a:r>
              <a:rPr lang="fr-FR" sz="1800" b="1" dirty="0">
                <a:effectLst/>
              </a:rPr>
              <a:t>(stages, mobilités études, bourses stages et mobilités études, mémoires, projets collectifs, assistants de langue)  </a:t>
            </a:r>
            <a:r>
              <a:rPr lang="fr-FR" sz="1800" dirty="0">
                <a:effectLst/>
              </a:rPr>
              <a:t> </a:t>
            </a:r>
            <a:endParaRPr lang="fr-FR" sz="2800" dirty="0"/>
          </a:p>
          <a:p>
            <a:pPr algn="just"/>
            <a:endParaRPr lang="fr-FR" sz="2800" b="1" dirty="0">
              <a:highlight>
                <a:srgbClr val="FFFF00"/>
              </a:highlight>
            </a:endParaRPr>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565631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dirty="0"/>
              <a:t>Le pôle REI reste disponible: </a:t>
            </a:r>
          </a:p>
          <a:p>
            <a:pPr marL="285750" indent="-285750" algn="just">
              <a:buFont typeface="Arial" panose="020B0604020202020204" pitchFamily="34" charset="0"/>
              <a:buChar char="•"/>
            </a:pPr>
            <a:r>
              <a:rPr lang="fr-FR" sz="1400" dirty="0"/>
              <a:t>Définir votre </a:t>
            </a:r>
            <a:r>
              <a:rPr lang="fr-FR" sz="1400" b="1" dirty="0"/>
              <a:t>projet professionnel </a:t>
            </a:r>
          </a:p>
          <a:p>
            <a:pPr marL="285750" indent="-285750" algn="just">
              <a:buFont typeface="Arial" panose="020B0604020202020204" pitchFamily="34" charset="0"/>
              <a:buChar char="•"/>
            </a:pPr>
            <a:r>
              <a:rPr lang="fr-FR" sz="1400" dirty="0"/>
              <a:t>Réfléchir à votre budget – bourses </a:t>
            </a:r>
          </a:p>
          <a:p>
            <a:pPr marL="285750" indent="-285750" algn="just">
              <a:buFont typeface="Arial" panose="020B0604020202020204" pitchFamily="34" charset="0"/>
              <a:buChar char="•"/>
            </a:pPr>
            <a:r>
              <a:rPr lang="fr-FR" sz="1400" dirty="0"/>
              <a:t>Si vous avez un projet en Assistant de langue à l’étranger :</a:t>
            </a:r>
          </a:p>
          <a:p>
            <a:pPr algn="just"/>
            <a:r>
              <a:rPr lang="fr-FR" sz="1400" dirty="0">
                <a:highlight>
                  <a:srgbClr val="00FFFF"/>
                </a:highlight>
                <a:hlinkClick r:id="rId2"/>
              </a:rPr>
              <a:t>https://www.france-education-international.fr/partir-letranger/devenir-assistant-de-langue-francaise-letranger?langue=fr</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césure à l’étranger:</a:t>
            </a:r>
          </a:p>
          <a:p>
            <a:pPr algn="just"/>
            <a:r>
              <a:rPr lang="fr-FR" sz="1400" dirty="0">
                <a:highlight>
                  <a:srgbClr val="00FFFF"/>
                </a:highlight>
                <a:hlinkClick r:id="rId3"/>
              </a:rPr>
              <a:t>https://www.uca.fr/formation/periode-de-cesure</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d’entreprenariat étudiant : </a:t>
            </a:r>
          </a:p>
          <a:p>
            <a:pPr algn="just"/>
            <a:r>
              <a:rPr lang="fr-FR" sz="1400" dirty="0">
                <a:highlight>
                  <a:srgbClr val="00FFFF"/>
                </a:highlight>
                <a:hlinkClick r:id="rId4"/>
              </a:rPr>
              <a:t>https://entrepreneuriat.uca.fr/devenir-etudiant-entrepreneur/vous-etes-etudiant</a:t>
            </a:r>
            <a:r>
              <a:rPr lang="fr-FR" sz="1400" dirty="0">
                <a:highlight>
                  <a:srgbClr val="00FFFF"/>
                </a:highlight>
              </a:rPr>
              <a:t> </a:t>
            </a:r>
          </a:p>
          <a:p>
            <a:pPr algn="ctr"/>
            <a:endParaRPr lang="fr-FR" sz="1400" b="1" dirty="0"/>
          </a:p>
          <a:p>
            <a:r>
              <a:rPr lang="fr-FR" sz="2800" b="1" dirty="0">
                <a:highlight>
                  <a:srgbClr val="FFFF00"/>
                </a:highlight>
              </a:rPr>
              <a:t>Bonne recherche de stage </a:t>
            </a:r>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1822499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br>
              <a:rPr lang="fr-FR" sz="1400" dirty="0"/>
            </a:br>
            <a:r>
              <a:rPr lang="fr-FR" sz="1400" b="1" u="sng" dirty="0">
                <a:solidFill>
                  <a:schemeClr val="tx1">
                    <a:lumMod val="95000"/>
                    <a:lumOff val="5000"/>
                  </a:schemeClr>
                </a:solidFill>
              </a:rPr>
              <a:t>Pour tous renseignements  </a:t>
            </a:r>
            <a:r>
              <a:rPr lang="fr-FR" sz="1400" dirty="0">
                <a:solidFill>
                  <a:schemeClr val="tx1">
                    <a:lumMod val="95000"/>
                    <a:lumOff val="5000"/>
                  </a:schemeClr>
                </a:solidFill>
              </a:rPr>
              <a:t>: le pôle REI est ouvert sans RDV:</a:t>
            </a:r>
          </a:p>
          <a:p>
            <a:pPr marL="285750" indent="-285750">
              <a:buFont typeface="Arial" panose="020B0604020202020204" pitchFamily="34" charset="0"/>
              <a:buChar char="•"/>
            </a:pPr>
            <a:r>
              <a:rPr lang="fr-FR" sz="1400" dirty="0"/>
              <a:t>les lundis après-midi de 13h30 à 16h00</a:t>
            </a:r>
          </a:p>
          <a:p>
            <a:pPr marL="285750" indent="-285750">
              <a:buFont typeface="Arial" panose="020B0604020202020204" pitchFamily="34" charset="0"/>
              <a:buChar char="•"/>
            </a:pPr>
            <a:r>
              <a:rPr lang="fr-FR" sz="1400" dirty="0"/>
              <a:t>les mardis et jeudis toute la journée de 08h30 à 12h00 et de 13h30 à 16h00</a:t>
            </a:r>
          </a:p>
          <a:p>
            <a:pPr marL="285750" indent="-285750">
              <a:buFont typeface="Arial" panose="020B0604020202020204" pitchFamily="34" charset="0"/>
              <a:buChar char="•"/>
            </a:pPr>
            <a:r>
              <a:rPr lang="fr-FR" sz="1400" dirty="0"/>
              <a:t>les vendredis matin de 08h30 à 12h00</a:t>
            </a:r>
          </a:p>
          <a:p>
            <a:pPr marL="285750" indent="-285750">
              <a:buFont typeface="Arial" panose="020B0604020202020204" pitchFamily="34" charset="0"/>
              <a:buChar char="•"/>
            </a:pPr>
            <a:endParaRPr lang="fr-FR" sz="1400" dirty="0"/>
          </a:p>
          <a:p>
            <a:pPr algn="ctr"/>
            <a:r>
              <a:rPr lang="fr-FR" sz="1400" b="1" dirty="0">
                <a:solidFill>
                  <a:schemeClr val="tx1">
                    <a:lumMod val="65000"/>
                    <a:lumOff val="35000"/>
                  </a:schemeClr>
                </a:solidFill>
                <a:hlinkClick r:id="rId2"/>
              </a:rPr>
              <a:t>https://lcc.uca.fr/professionnalisation/pole-relations-exterieures-et-internationales-1</a:t>
            </a:r>
            <a:r>
              <a:rPr lang="fr-FR" sz="1400" b="1" dirty="0">
                <a:solidFill>
                  <a:schemeClr val="tx1">
                    <a:lumMod val="65000"/>
                    <a:lumOff val="35000"/>
                  </a:schemeClr>
                </a:solidFill>
              </a:rPr>
              <a:t> </a:t>
            </a:r>
          </a:p>
          <a:p>
            <a:endParaRPr lang="fr-FR" sz="1400" dirty="0"/>
          </a:p>
          <a:p>
            <a:endParaRPr lang="fr-FR" sz="1400" dirty="0"/>
          </a:p>
          <a:p>
            <a:pPr marL="285750" indent="-285750">
              <a:buFont typeface="Arial" panose="020B0604020202020204" pitchFamily="34" charset="0"/>
              <a:buChar char="•"/>
            </a:pPr>
            <a:endParaRPr lang="fr-FR" sz="1400" dirty="0"/>
          </a:p>
          <a:p>
            <a:endParaRPr lang="fr-FR" sz="1400" dirty="0"/>
          </a:p>
          <a:p>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176302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br>
              <a:rPr lang="fr-FR" sz="1400" dirty="0"/>
            </a:br>
            <a:r>
              <a:rPr lang="fr-FR" sz="1400" dirty="0"/>
              <a:t>Le stage correspond à une période temporaire de mise en situation professionnelle au cours de laquelle l’étudiant </a:t>
            </a:r>
          </a:p>
          <a:p>
            <a:pPr marL="285750" indent="-285750">
              <a:buFont typeface="Arial" panose="020B0604020202020204" pitchFamily="34" charset="0"/>
              <a:buChar char="•"/>
            </a:pPr>
            <a:r>
              <a:rPr lang="fr-FR" sz="1400" dirty="0"/>
              <a:t>acquiert des compétences professionnelles </a:t>
            </a:r>
          </a:p>
          <a:p>
            <a:pPr marL="285750" indent="-285750">
              <a:buFont typeface="Arial" panose="020B0604020202020204" pitchFamily="34" charset="0"/>
              <a:buChar char="•"/>
            </a:pPr>
            <a:r>
              <a:rPr lang="fr-FR" sz="1400" dirty="0"/>
              <a:t>met en œuvre les acquis de sa formation en vue d’obtenir un diplôme. </a:t>
            </a:r>
          </a:p>
          <a:p>
            <a:endParaRPr lang="fr-FR" sz="1400" dirty="0"/>
          </a:p>
          <a:p>
            <a:endParaRPr lang="fr-FR" sz="1400" dirty="0"/>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097690" cy="369332"/>
          </a:xfrm>
          <a:prstGeom prst="rect">
            <a:avLst/>
          </a:prstGeom>
          <a:noFill/>
        </p:spPr>
        <p:txBody>
          <a:bodyPr wrap="none" rtlCol="0">
            <a:spAutoFit/>
          </a:bodyPr>
          <a:lstStyle/>
          <a:p>
            <a:r>
              <a:rPr lang="fr-FR" b="1" dirty="0">
                <a:solidFill>
                  <a:srgbClr val="FDC300"/>
                </a:solidFill>
              </a:rPr>
              <a:t>Définition du stage </a:t>
            </a:r>
          </a:p>
        </p:txBody>
      </p:sp>
    </p:spTree>
    <p:extLst>
      <p:ext uri="{BB962C8B-B14F-4D97-AF65-F5344CB8AC3E}">
        <p14:creationId xmlns:p14="http://schemas.microsoft.com/office/powerpoint/2010/main" val="253795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246769"/>
          </a:xfrm>
          <a:prstGeom prst="rect">
            <a:avLst/>
          </a:prstGeom>
          <a:noFill/>
        </p:spPr>
        <p:txBody>
          <a:bodyPr wrap="square" rtlCol="0">
            <a:spAutoFit/>
          </a:bodyPr>
          <a:lstStyle/>
          <a:p>
            <a:br>
              <a:rPr lang="fr-FR" sz="1400" dirty="0"/>
            </a:br>
            <a:r>
              <a:rPr lang="fr-FR" sz="1400" b="1" dirty="0"/>
              <a:t>Remarques</a:t>
            </a:r>
            <a:r>
              <a:rPr lang="fr-FR" sz="1400" dirty="0"/>
              <a:t>: </a:t>
            </a:r>
          </a:p>
          <a:p>
            <a:pPr marL="285750" indent="-285750">
              <a:buFont typeface="Arial" panose="020B0604020202020204" pitchFamily="34" charset="0"/>
              <a:buChar char="•"/>
            </a:pPr>
            <a:r>
              <a:rPr lang="fr-FR" sz="1400" dirty="0">
                <a:solidFill>
                  <a:schemeClr val="tx1">
                    <a:lumMod val="95000"/>
                    <a:lumOff val="5000"/>
                  </a:schemeClr>
                </a:solidFill>
              </a:rPr>
              <a:t>Le stagiaire ne peut pas effectuer un remplacement d’un salarié. Il n’y a pas de lien hiérarchique entre le tuteur et l’étudiant. </a:t>
            </a:r>
          </a:p>
          <a:p>
            <a:pPr marL="285750" indent="-285750">
              <a:buFont typeface="Arial" panose="020B0604020202020204" pitchFamily="34" charset="0"/>
              <a:buChar char="•"/>
            </a:pPr>
            <a:r>
              <a:rPr lang="fr-FR" sz="1400" dirty="0">
                <a:solidFill>
                  <a:schemeClr val="tx1">
                    <a:lumMod val="95000"/>
                    <a:lumOff val="5000"/>
                  </a:schemeClr>
                </a:solidFill>
              </a:rPr>
              <a:t>La totalité du stage doit être effectuée dans la même structure d’accueil</a:t>
            </a:r>
          </a:p>
          <a:p>
            <a:pPr marL="285750" indent="-285750">
              <a:buFont typeface="Arial" panose="020B0604020202020204" pitchFamily="34" charset="0"/>
              <a:buChar char="•"/>
            </a:pPr>
            <a:r>
              <a:rPr lang="fr-FR" sz="1400" b="1" dirty="0">
                <a:solidFill>
                  <a:schemeClr val="tx1">
                    <a:lumMod val="95000"/>
                    <a:lumOff val="5000"/>
                  </a:schemeClr>
                </a:solidFill>
              </a:rPr>
              <a:t>La mission de service civique </a:t>
            </a:r>
            <a:r>
              <a:rPr lang="fr-FR" sz="1400" dirty="0">
                <a:solidFill>
                  <a:schemeClr val="tx1">
                    <a:lumMod val="95000"/>
                    <a:lumOff val="5000"/>
                  </a:schemeClr>
                </a:solidFill>
              </a:rPr>
              <a:t>accomplie l’année où un stage est prévu dans la maquette de formation </a:t>
            </a:r>
            <a:r>
              <a:rPr lang="fr-FR" sz="1400" b="1" dirty="0">
                <a:solidFill>
                  <a:schemeClr val="tx1">
                    <a:lumMod val="95000"/>
                    <a:lumOff val="5000"/>
                  </a:schemeClr>
                </a:solidFill>
              </a:rPr>
              <a:t>ne peut pas se substituer à ce stage</a:t>
            </a:r>
            <a:r>
              <a:rPr lang="fr-FR" sz="1400" dirty="0">
                <a:solidFill>
                  <a:schemeClr val="tx1">
                    <a:lumMod val="95000"/>
                    <a:lumOff val="5000"/>
                  </a:schemeClr>
                </a:solidFill>
              </a:rPr>
              <a:t>. </a:t>
            </a:r>
            <a:r>
              <a:rPr lang="fr-FR" sz="1400" b="1" dirty="0">
                <a:solidFill>
                  <a:schemeClr val="tx1">
                    <a:lumMod val="95000"/>
                    <a:lumOff val="5000"/>
                  </a:schemeClr>
                </a:solidFill>
              </a:rPr>
              <a:t>Un étudiant ne peut pas faire un service civique à la place d’un stage.</a:t>
            </a:r>
          </a:p>
          <a:p>
            <a:pPr marL="285750" indent="-285750">
              <a:buFont typeface="Arial" panose="020B0604020202020204" pitchFamily="34" charset="0"/>
              <a:buChar char="•"/>
            </a:pPr>
            <a:r>
              <a:rPr lang="fr-FR" sz="1400" b="1" dirty="0">
                <a:solidFill>
                  <a:schemeClr val="tx1">
                    <a:lumMod val="95000"/>
                    <a:lumOff val="5000"/>
                  </a:schemeClr>
                </a:solidFill>
              </a:rPr>
              <a:t>Un contrat de travail dont les missions correspondent à votre formation peut être reconnu en tant que stage (pour plus d’infos, rapprochez vous du pôle REI)</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097690" cy="369332"/>
          </a:xfrm>
          <a:prstGeom prst="rect">
            <a:avLst/>
          </a:prstGeom>
          <a:noFill/>
        </p:spPr>
        <p:txBody>
          <a:bodyPr wrap="none" rtlCol="0">
            <a:spAutoFit/>
          </a:bodyPr>
          <a:lstStyle/>
          <a:p>
            <a:r>
              <a:rPr lang="fr-FR" b="1" dirty="0">
                <a:solidFill>
                  <a:srgbClr val="FDC300"/>
                </a:solidFill>
              </a:rPr>
              <a:t>Définition du stage </a:t>
            </a:r>
          </a:p>
        </p:txBody>
      </p:sp>
    </p:spTree>
    <p:extLst>
      <p:ext uri="{BB962C8B-B14F-4D97-AF65-F5344CB8AC3E}">
        <p14:creationId xmlns:p14="http://schemas.microsoft.com/office/powerpoint/2010/main" val="3266874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169551"/>
          </a:xfrm>
          <a:prstGeom prst="rect">
            <a:avLst/>
          </a:prstGeom>
          <a:noFill/>
        </p:spPr>
        <p:txBody>
          <a:bodyPr wrap="square" rtlCol="0">
            <a:spAutoFit/>
          </a:bodyPr>
          <a:lstStyle/>
          <a:p>
            <a:pPr marL="285750" indent="-285750">
              <a:buFont typeface="Arial" panose="020B0604020202020204" pitchFamily="34" charset="0"/>
              <a:buChar char="•"/>
            </a:pPr>
            <a:r>
              <a:rPr lang="fr-FR" sz="1400" dirty="0">
                <a:solidFill>
                  <a:schemeClr val="tx1">
                    <a:lumMod val="95000"/>
                    <a:lumOff val="5000"/>
                  </a:schemeClr>
                </a:solidFill>
              </a:rPr>
              <a:t>Appliquer des connaissances théoriques</a:t>
            </a:r>
          </a:p>
          <a:p>
            <a:pPr marL="285750" indent="-285750">
              <a:buFont typeface="Arial" panose="020B0604020202020204" pitchFamily="34" charset="0"/>
              <a:buChar char="•"/>
            </a:pPr>
            <a:r>
              <a:rPr lang="fr-FR" sz="1400" dirty="0">
                <a:solidFill>
                  <a:schemeClr val="tx1">
                    <a:lumMod val="95000"/>
                    <a:lumOff val="5000"/>
                  </a:schemeClr>
                </a:solidFill>
              </a:rPr>
              <a:t>Acquérir des compétences pratiques</a:t>
            </a:r>
          </a:p>
          <a:p>
            <a:pPr marL="285750" indent="-285750">
              <a:buFont typeface="Arial" panose="020B0604020202020204" pitchFamily="34" charset="0"/>
              <a:buChar char="•"/>
            </a:pPr>
            <a:r>
              <a:rPr lang="fr-FR" sz="1400" dirty="0">
                <a:solidFill>
                  <a:schemeClr val="tx1">
                    <a:lumMod val="95000"/>
                    <a:lumOff val="5000"/>
                  </a:schemeClr>
                </a:solidFill>
              </a:rPr>
              <a:t>Confirmer ou infirmer un projet d’orientation ou projet professionnel</a:t>
            </a:r>
          </a:p>
          <a:p>
            <a:pPr marL="285750" indent="-285750">
              <a:buFont typeface="Arial" panose="020B0604020202020204" pitchFamily="34" charset="0"/>
              <a:buChar char="•"/>
            </a:pPr>
            <a:r>
              <a:rPr lang="fr-FR" sz="1400" dirty="0">
                <a:solidFill>
                  <a:schemeClr val="tx1">
                    <a:lumMod val="95000"/>
                    <a:lumOff val="5000"/>
                  </a:schemeClr>
                </a:solidFill>
              </a:rPr>
              <a:t>Enrichir son réseau professionnel</a:t>
            </a:r>
          </a:p>
          <a:p>
            <a:pPr marL="285750" indent="-285750">
              <a:buFont typeface="Arial" panose="020B0604020202020204" pitchFamily="34" charset="0"/>
              <a:buChar char="•"/>
            </a:pPr>
            <a:r>
              <a:rPr lang="fr-FR" sz="1400" dirty="0">
                <a:solidFill>
                  <a:schemeClr val="tx1">
                    <a:lumMod val="95000"/>
                    <a:lumOff val="5000"/>
                  </a:schemeClr>
                </a:solidFill>
              </a:rPr>
              <a:t>Bénéficier d’un tremplin vers l’emploi </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196435" cy="369332"/>
          </a:xfrm>
          <a:prstGeom prst="rect">
            <a:avLst/>
          </a:prstGeom>
          <a:noFill/>
        </p:spPr>
        <p:txBody>
          <a:bodyPr wrap="none" rtlCol="0">
            <a:spAutoFit/>
          </a:bodyPr>
          <a:lstStyle/>
          <a:p>
            <a:r>
              <a:rPr lang="fr-FR" b="1" dirty="0">
                <a:solidFill>
                  <a:srgbClr val="FDC300"/>
                </a:solidFill>
              </a:rPr>
              <a:t>Objectifs du stagiaire</a:t>
            </a:r>
          </a:p>
        </p:txBody>
      </p:sp>
    </p:spTree>
    <p:extLst>
      <p:ext uri="{BB962C8B-B14F-4D97-AF65-F5344CB8AC3E}">
        <p14:creationId xmlns:p14="http://schemas.microsoft.com/office/powerpoint/2010/main" val="121396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115616" y="1757596"/>
            <a:ext cx="7272808" cy="1384995"/>
          </a:xfrm>
          <a:prstGeom prst="rect">
            <a:avLst/>
          </a:prstGeom>
          <a:noFill/>
        </p:spPr>
        <p:txBody>
          <a:bodyPr wrap="square" rtlCol="0">
            <a:spAutoFit/>
          </a:bodyPr>
          <a:lstStyle/>
          <a:p>
            <a:br>
              <a:rPr lang="fr-FR" sz="1400" dirty="0"/>
            </a:br>
            <a:endParaRPr lang="fr-FR" sz="1400" b="1" dirty="0">
              <a:solidFill>
                <a:schemeClr val="tx1">
                  <a:lumMod val="95000"/>
                  <a:lumOff val="5000"/>
                </a:schemeClr>
              </a:solidFill>
              <a:highlight>
                <a:srgbClr val="FFFF00"/>
              </a:highlight>
            </a:endParaRPr>
          </a:p>
          <a:p>
            <a:r>
              <a:rPr lang="fr-FR" sz="1400" b="1" dirty="0"/>
              <a:t>Licence N3</a:t>
            </a:r>
            <a:r>
              <a:rPr lang="fr-FR" sz="1400" dirty="0"/>
              <a:t>_ Les 8 semaines de stage (280 heures)doivent être réalisées entre le</a:t>
            </a:r>
          </a:p>
          <a:p>
            <a:pPr algn="ctr"/>
            <a:r>
              <a:rPr lang="fr-FR" sz="1400" b="1" dirty="0">
                <a:solidFill>
                  <a:schemeClr val="tx1">
                    <a:lumMod val="95000"/>
                    <a:lumOff val="5000"/>
                  </a:schemeClr>
                </a:solidFill>
                <a:highlight>
                  <a:srgbClr val="FFFF00"/>
                </a:highlight>
              </a:rPr>
              <a:t>26/05/2025 au 31/08/2025</a:t>
            </a:r>
            <a:endParaRPr lang="fr-FR" sz="1400" dirty="0"/>
          </a:p>
          <a:p>
            <a:endParaRPr lang="fr-FR" sz="1400" b="1" dirty="0"/>
          </a:p>
          <a:p>
            <a:endParaRPr lang="fr-FR" sz="1400" b="1" dirty="0"/>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832279" cy="369332"/>
          </a:xfrm>
          <a:prstGeom prst="rect">
            <a:avLst/>
          </a:prstGeom>
          <a:noFill/>
        </p:spPr>
        <p:txBody>
          <a:bodyPr wrap="none" rtlCol="0">
            <a:spAutoFit/>
          </a:bodyPr>
          <a:lstStyle/>
          <a:p>
            <a:r>
              <a:rPr lang="fr-FR" b="1" dirty="0">
                <a:solidFill>
                  <a:srgbClr val="FDC300"/>
                </a:solidFill>
              </a:rPr>
              <a:t>DATES </a:t>
            </a:r>
          </a:p>
        </p:txBody>
      </p:sp>
    </p:spTree>
    <p:extLst>
      <p:ext uri="{BB962C8B-B14F-4D97-AF65-F5344CB8AC3E}">
        <p14:creationId xmlns:p14="http://schemas.microsoft.com/office/powerpoint/2010/main" val="102112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954655"/>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endParaRPr lang="fr-FR" sz="1400" b="1" u="sng" dirty="0">
              <a:solidFill>
                <a:schemeClr val="tx1">
                  <a:lumMod val="95000"/>
                  <a:lumOff val="5000"/>
                </a:schemeClr>
              </a:solidFill>
            </a:endParaRPr>
          </a:p>
          <a:p>
            <a:pPr marL="285750" indent="-285750">
              <a:buFont typeface="Arial" panose="020B0604020202020204" pitchFamily="34" charset="0"/>
              <a:buChar char="•"/>
            </a:pPr>
            <a:r>
              <a:rPr lang="fr-FR" sz="1400" dirty="0"/>
              <a:t>7 heures de présence, consécutives ou non, représentent 1 journée de présence</a:t>
            </a:r>
          </a:p>
          <a:p>
            <a:pPr marL="285750" indent="-285750">
              <a:buFont typeface="Arial" panose="020B0604020202020204" pitchFamily="34" charset="0"/>
              <a:buChar char="•"/>
            </a:pPr>
            <a:r>
              <a:rPr lang="fr-FR" sz="1400" dirty="0"/>
              <a:t>22 jours de présence représentent 1 mois</a:t>
            </a:r>
          </a:p>
          <a:p>
            <a:endParaRPr lang="fr-FR" sz="1400" dirty="0"/>
          </a:p>
          <a:p>
            <a:pPr algn="ctr"/>
            <a:r>
              <a:rPr lang="fr-FR" sz="1600" b="1" dirty="0">
                <a:highlight>
                  <a:srgbClr val="00FF00"/>
                </a:highlight>
              </a:rPr>
              <a:t>Attention: le stage ne peut se dérouler exclusivement en télétravail </a:t>
            </a:r>
          </a:p>
          <a:p>
            <a:pPr algn="ctr"/>
            <a:r>
              <a:rPr lang="fr-FR" sz="1600" b="1" dirty="0">
                <a:highlight>
                  <a:srgbClr val="00FF00"/>
                </a:highlight>
              </a:rPr>
              <a:t>1 jour de télétravail par semaine peut-être autorisé</a:t>
            </a:r>
          </a:p>
          <a:p>
            <a:pPr marL="285750" indent="-285750">
              <a:buFont typeface="Arial" panose="020B0604020202020204" pitchFamily="34" charset="0"/>
              <a:buChar char="•"/>
            </a:pPr>
            <a:endParaRPr lang="fr-FR" sz="1400" dirty="0"/>
          </a:p>
          <a:p>
            <a:r>
              <a:rPr lang="fr-FR" sz="1400" dirty="0"/>
              <a:t>Lorsque le stage dure plus de </a:t>
            </a:r>
            <a:r>
              <a:rPr lang="fr-FR" sz="1400" b="1" dirty="0"/>
              <a:t>2 mois</a:t>
            </a:r>
            <a:r>
              <a:rPr lang="fr-FR" sz="1400" dirty="0"/>
              <a:t>, la convention de stage doit prévoir la possibilité de prise de congés et d'autorisations d'absence.</a:t>
            </a:r>
          </a:p>
          <a:p>
            <a:r>
              <a:rPr lang="fr-FR" sz="1400" dirty="0"/>
              <a:t>Si le stage dure 2 mois maximum, la prise de congés n'est pas obligatoire.</a:t>
            </a:r>
          </a:p>
          <a:p>
            <a:endParaRPr lang="fr-FR" sz="1400" dirty="0"/>
          </a:p>
          <a:p>
            <a:pPr algn="just"/>
            <a:endParaRPr lang="fr-FR" sz="1400" dirty="0">
              <a:solidFill>
                <a:schemeClr val="tx1">
                  <a:lumMod val="95000"/>
                  <a:lumOff val="5000"/>
                </a:schemeClr>
              </a:solidFill>
              <a:highlight>
                <a:srgbClr val="00FF00"/>
              </a:highlight>
            </a:endParaRP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731582" cy="369332"/>
          </a:xfrm>
          <a:prstGeom prst="rect">
            <a:avLst/>
          </a:prstGeom>
          <a:noFill/>
        </p:spPr>
        <p:txBody>
          <a:bodyPr wrap="none" rtlCol="0">
            <a:spAutoFit/>
          </a:bodyPr>
          <a:lstStyle/>
          <a:p>
            <a:r>
              <a:rPr lang="fr-FR" b="1" dirty="0">
                <a:solidFill>
                  <a:srgbClr val="FDC300"/>
                </a:solidFill>
              </a:rPr>
              <a:t>Calcul de la durée du stage</a:t>
            </a:r>
          </a:p>
        </p:txBody>
      </p:sp>
    </p:spTree>
    <p:extLst>
      <p:ext uri="{BB962C8B-B14F-4D97-AF65-F5344CB8AC3E}">
        <p14:creationId xmlns:p14="http://schemas.microsoft.com/office/powerpoint/2010/main" val="24993546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2612</TotalTime>
  <Words>2665</Words>
  <Application>Microsoft Office PowerPoint</Application>
  <PresentationFormat>Affichage à l'écran (16:9)</PresentationFormat>
  <Paragraphs>267</Paragraphs>
  <Slides>32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32</vt:i4>
      </vt:variant>
    </vt:vector>
  </HeadingPairs>
  <TitlesOfParts>
    <vt:vector size="36" baseType="lpstr">
      <vt:lpstr>Arial</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Aurélien RACAULT</dc:creator>
  <cp:lastModifiedBy>Stephanie BARRAUD</cp:lastModifiedBy>
  <cp:revision>98</cp:revision>
  <dcterms:created xsi:type="dcterms:W3CDTF">2016-10-18T12:03:56Z</dcterms:created>
  <dcterms:modified xsi:type="dcterms:W3CDTF">2024-10-02T08:34:07Z</dcterms:modified>
</cp:coreProperties>
</file>